
<file path=[Content_Types].xml><?xml version="1.0" encoding="utf-8"?>
<Types xmlns="http://schemas.openxmlformats.org/package/2006/content-types">
  <Default Extension="wmf" ContentType="image/x-wmf"/>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diagrams/layout1.xml" ContentType="application/vnd.openxmlformats-officedocument.drawingml.diagramLayout+xml"/>
  <Override PartName="/ppt/theme/themeOverride4.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notesMasters/notesMaster1.xml" ContentType="application/vnd.openxmlformats-officedocument.presentationml.notesMaster+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351" r:id="rId2"/>
    <p:sldId id="406" r:id="rId3"/>
    <p:sldId id="410" r:id="rId4"/>
    <p:sldId id="411" r:id="rId5"/>
    <p:sldId id="397" r:id="rId6"/>
    <p:sldId id="394" r:id="rId7"/>
    <p:sldId id="407" r:id="rId8"/>
    <p:sldId id="408" r:id="rId9"/>
    <p:sldId id="409" r:id="rId10"/>
    <p:sldId id="403" r:id="rId11"/>
    <p:sldId id="412" r:id="rId12"/>
    <p:sldId id="413" r:id="rId13"/>
    <p:sldId id="419" r:id="rId14"/>
    <p:sldId id="416" r:id="rId15"/>
    <p:sldId id="414" r:id="rId16"/>
    <p:sldId id="418" r:id="rId17"/>
    <p:sldId id="415" r:id="rId18"/>
    <p:sldId id="417" r:id="rId19"/>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4" clrIdx="0"/>
  <p:cmAuthor id="1" name="aburgess"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9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2253" autoAdjust="0"/>
  </p:normalViewPr>
  <p:slideViewPr>
    <p:cSldViewPr snapToObjects="1">
      <p:cViewPr>
        <p:scale>
          <a:sx n="100" d="100"/>
          <a:sy n="100" d="100"/>
        </p:scale>
        <p:origin x="-1224" y="84"/>
      </p:cViewPr>
      <p:guideLst>
        <p:guide orient="horz" pos="2160"/>
        <p:guide pos="2880"/>
      </p:guideLst>
    </p:cSldViewPr>
  </p:slideViewPr>
  <p:outlineViewPr>
    <p:cViewPr>
      <p:scale>
        <a:sx n="33" d="100"/>
        <a:sy n="33" d="100"/>
      </p:scale>
      <p:origin x="0" y="207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108" y="-78"/>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0B715-81D0-440B-A42A-CB7527AF4AE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E393B961-E195-4E24-83C8-AF6241D37B15}">
      <dgm:prSet phldrT="[Text]"/>
      <dgm:spPr/>
      <dgm:t>
        <a:bodyPr/>
        <a:lstStyle/>
        <a:p>
          <a:r>
            <a:rPr lang="en-US" dirty="0" smtClean="0"/>
            <a:t>Quality Control</a:t>
          </a:r>
          <a:endParaRPr lang="en-US" dirty="0"/>
        </a:p>
      </dgm:t>
    </dgm:pt>
    <dgm:pt modelId="{BCE368E4-A050-4E0C-B8C8-08E1368043CE}" type="parTrans" cxnId="{E9CCBF6F-6933-4B2C-8690-5F708738C003}">
      <dgm:prSet/>
      <dgm:spPr/>
      <dgm:t>
        <a:bodyPr/>
        <a:lstStyle/>
        <a:p>
          <a:endParaRPr lang="en-US"/>
        </a:p>
      </dgm:t>
    </dgm:pt>
    <dgm:pt modelId="{B69D58BE-7DB2-4EF2-9A96-8DC75994DE0B}" type="sibTrans" cxnId="{E9CCBF6F-6933-4B2C-8690-5F708738C003}">
      <dgm:prSet/>
      <dgm:spPr/>
      <dgm:t>
        <a:bodyPr/>
        <a:lstStyle/>
        <a:p>
          <a:endParaRPr lang="en-US" dirty="0"/>
        </a:p>
      </dgm:t>
    </dgm:pt>
    <dgm:pt modelId="{E99C7705-6DFE-4401-8641-74847925F8DB}">
      <dgm:prSet phldrT="[Text]"/>
      <dgm:spPr/>
      <dgm:t>
        <a:bodyPr/>
        <a:lstStyle/>
        <a:p>
          <a:r>
            <a:rPr lang="en-US" dirty="0" smtClean="0"/>
            <a:t>Quality Assurance</a:t>
          </a:r>
          <a:endParaRPr lang="en-US" dirty="0"/>
        </a:p>
      </dgm:t>
    </dgm:pt>
    <dgm:pt modelId="{15247D70-BAE8-4373-82C2-791CEFF31F6D}" type="parTrans" cxnId="{846A470E-02DE-4D63-98FD-ECAF6EAE424E}">
      <dgm:prSet/>
      <dgm:spPr/>
      <dgm:t>
        <a:bodyPr/>
        <a:lstStyle/>
        <a:p>
          <a:endParaRPr lang="en-US"/>
        </a:p>
      </dgm:t>
    </dgm:pt>
    <dgm:pt modelId="{CEC86EF0-222C-49EB-85BA-F17A0532A9A8}" type="sibTrans" cxnId="{846A470E-02DE-4D63-98FD-ECAF6EAE424E}">
      <dgm:prSet/>
      <dgm:spPr/>
      <dgm:t>
        <a:bodyPr/>
        <a:lstStyle/>
        <a:p>
          <a:endParaRPr lang="en-US" dirty="0"/>
        </a:p>
      </dgm:t>
    </dgm:pt>
    <dgm:pt modelId="{5A782A07-E813-4BB5-9583-84BECD3F3446}">
      <dgm:prSet phldrT="[Text]"/>
      <dgm:spPr/>
      <dgm:t>
        <a:bodyPr/>
        <a:lstStyle/>
        <a:p>
          <a:r>
            <a:rPr lang="en-US" dirty="0" smtClean="0"/>
            <a:t>Quality Management</a:t>
          </a:r>
          <a:endParaRPr lang="en-US" dirty="0"/>
        </a:p>
      </dgm:t>
    </dgm:pt>
    <dgm:pt modelId="{91A71E8A-4C68-4F4A-BA6A-76A3D5D63CF3}" type="parTrans" cxnId="{F123E6E3-41F8-4FBC-909E-D1BB44DD41AA}">
      <dgm:prSet/>
      <dgm:spPr/>
      <dgm:t>
        <a:bodyPr/>
        <a:lstStyle/>
        <a:p>
          <a:endParaRPr lang="en-US"/>
        </a:p>
      </dgm:t>
    </dgm:pt>
    <dgm:pt modelId="{FCFACD02-0AA6-49FD-A236-4574657F9D46}" type="sibTrans" cxnId="{F123E6E3-41F8-4FBC-909E-D1BB44DD41AA}">
      <dgm:prSet/>
      <dgm:spPr/>
      <dgm:t>
        <a:bodyPr/>
        <a:lstStyle/>
        <a:p>
          <a:endParaRPr lang="en-US"/>
        </a:p>
      </dgm:t>
    </dgm:pt>
    <dgm:pt modelId="{4264A31A-3568-4C00-90B2-ACDCCCC810FC}" type="pres">
      <dgm:prSet presAssocID="{F010B715-81D0-440B-A42A-CB7527AF4AE8}" presName="linearFlow" presStyleCnt="0">
        <dgm:presLayoutVars>
          <dgm:dir/>
          <dgm:resizeHandles val="exact"/>
        </dgm:presLayoutVars>
      </dgm:prSet>
      <dgm:spPr/>
    </dgm:pt>
    <dgm:pt modelId="{407F0C60-6BD7-459A-9272-ABB85FB6F43B}" type="pres">
      <dgm:prSet presAssocID="{E393B961-E195-4E24-83C8-AF6241D37B15}" presName="node" presStyleLbl="node1" presStyleIdx="0" presStyleCnt="3">
        <dgm:presLayoutVars>
          <dgm:bulletEnabled val="1"/>
        </dgm:presLayoutVars>
      </dgm:prSet>
      <dgm:spPr/>
      <dgm:t>
        <a:bodyPr/>
        <a:lstStyle/>
        <a:p>
          <a:endParaRPr lang="en-US"/>
        </a:p>
      </dgm:t>
    </dgm:pt>
    <dgm:pt modelId="{952C0DA1-CD30-483B-99FE-6B853F3B7004}" type="pres">
      <dgm:prSet presAssocID="{B69D58BE-7DB2-4EF2-9A96-8DC75994DE0B}" presName="spacerL" presStyleCnt="0"/>
      <dgm:spPr/>
    </dgm:pt>
    <dgm:pt modelId="{712DDDE3-7262-424A-BAAD-5A018D646ED6}" type="pres">
      <dgm:prSet presAssocID="{B69D58BE-7DB2-4EF2-9A96-8DC75994DE0B}" presName="sibTrans" presStyleLbl="sibTrans2D1" presStyleIdx="0" presStyleCnt="2"/>
      <dgm:spPr/>
      <dgm:t>
        <a:bodyPr/>
        <a:lstStyle/>
        <a:p>
          <a:endParaRPr lang="en-US"/>
        </a:p>
      </dgm:t>
    </dgm:pt>
    <dgm:pt modelId="{EB16EAE4-CC62-48B8-8F9F-37D7594DA170}" type="pres">
      <dgm:prSet presAssocID="{B69D58BE-7DB2-4EF2-9A96-8DC75994DE0B}" presName="spacerR" presStyleCnt="0"/>
      <dgm:spPr/>
    </dgm:pt>
    <dgm:pt modelId="{C0996A09-A851-43D7-9AAE-46F241DC894E}" type="pres">
      <dgm:prSet presAssocID="{E99C7705-6DFE-4401-8641-74847925F8DB}" presName="node" presStyleLbl="node1" presStyleIdx="1" presStyleCnt="3">
        <dgm:presLayoutVars>
          <dgm:bulletEnabled val="1"/>
        </dgm:presLayoutVars>
      </dgm:prSet>
      <dgm:spPr/>
      <dgm:t>
        <a:bodyPr/>
        <a:lstStyle/>
        <a:p>
          <a:endParaRPr lang="en-US"/>
        </a:p>
      </dgm:t>
    </dgm:pt>
    <dgm:pt modelId="{71056327-8118-439F-9178-19E1BC521455}" type="pres">
      <dgm:prSet presAssocID="{CEC86EF0-222C-49EB-85BA-F17A0532A9A8}" presName="spacerL" presStyleCnt="0"/>
      <dgm:spPr/>
    </dgm:pt>
    <dgm:pt modelId="{38D34D63-3F3A-4458-AD1A-21BCFA00B8BB}" type="pres">
      <dgm:prSet presAssocID="{CEC86EF0-222C-49EB-85BA-F17A0532A9A8}" presName="sibTrans" presStyleLbl="sibTrans2D1" presStyleIdx="1" presStyleCnt="2"/>
      <dgm:spPr/>
      <dgm:t>
        <a:bodyPr/>
        <a:lstStyle/>
        <a:p>
          <a:endParaRPr lang="en-US"/>
        </a:p>
      </dgm:t>
    </dgm:pt>
    <dgm:pt modelId="{B5C045CA-5C08-4C4C-BFD2-834B081E3ACB}" type="pres">
      <dgm:prSet presAssocID="{CEC86EF0-222C-49EB-85BA-F17A0532A9A8}" presName="spacerR" presStyleCnt="0"/>
      <dgm:spPr/>
    </dgm:pt>
    <dgm:pt modelId="{8F240706-BDD6-4305-81D6-85FAB51A81CE}" type="pres">
      <dgm:prSet presAssocID="{5A782A07-E813-4BB5-9583-84BECD3F3446}" presName="node" presStyleLbl="node1" presStyleIdx="2" presStyleCnt="3">
        <dgm:presLayoutVars>
          <dgm:bulletEnabled val="1"/>
        </dgm:presLayoutVars>
      </dgm:prSet>
      <dgm:spPr/>
      <dgm:t>
        <a:bodyPr/>
        <a:lstStyle/>
        <a:p>
          <a:endParaRPr lang="en-US"/>
        </a:p>
      </dgm:t>
    </dgm:pt>
  </dgm:ptLst>
  <dgm:cxnLst>
    <dgm:cxn modelId="{89CD2366-3DEA-41AF-BBD8-5D080D545303}" type="presOf" srcId="{5A782A07-E813-4BB5-9583-84BECD3F3446}" destId="{8F240706-BDD6-4305-81D6-85FAB51A81CE}" srcOrd="0" destOrd="0" presId="urn:microsoft.com/office/officeart/2005/8/layout/equation1"/>
    <dgm:cxn modelId="{E9CCBF6F-6933-4B2C-8690-5F708738C003}" srcId="{F010B715-81D0-440B-A42A-CB7527AF4AE8}" destId="{E393B961-E195-4E24-83C8-AF6241D37B15}" srcOrd="0" destOrd="0" parTransId="{BCE368E4-A050-4E0C-B8C8-08E1368043CE}" sibTransId="{B69D58BE-7DB2-4EF2-9A96-8DC75994DE0B}"/>
    <dgm:cxn modelId="{846A470E-02DE-4D63-98FD-ECAF6EAE424E}" srcId="{F010B715-81D0-440B-A42A-CB7527AF4AE8}" destId="{E99C7705-6DFE-4401-8641-74847925F8DB}" srcOrd="1" destOrd="0" parTransId="{15247D70-BAE8-4373-82C2-791CEFF31F6D}" sibTransId="{CEC86EF0-222C-49EB-85BA-F17A0532A9A8}"/>
    <dgm:cxn modelId="{F123E6E3-41F8-4FBC-909E-D1BB44DD41AA}" srcId="{F010B715-81D0-440B-A42A-CB7527AF4AE8}" destId="{5A782A07-E813-4BB5-9583-84BECD3F3446}" srcOrd="2" destOrd="0" parTransId="{91A71E8A-4C68-4F4A-BA6A-76A3D5D63CF3}" sibTransId="{FCFACD02-0AA6-49FD-A236-4574657F9D46}"/>
    <dgm:cxn modelId="{97E60BFA-B8D5-4DB7-AD2A-391388F03434}" type="presOf" srcId="{E393B961-E195-4E24-83C8-AF6241D37B15}" destId="{407F0C60-6BD7-459A-9272-ABB85FB6F43B}" srcOrd="0" destOrd="0" presId="urn:microsoft.com/office/officeart/2005/8/layout/equation1"/>
    <dgm:cxn modelId="{D759A338-F72C-43D9-86EE-5196370B2A1E}" type="presOf" srcId="{CEC86EF0-222C-49EB-85BA-F17A0532A9A8}" destId="{38D34D63-3F3A-4458-AD1A-21BCFA00B8BB}" srcOrd="0" destOrd="0" presId="urn:microsoft.com/office/officeart/2005/8/layout/equation1"/>
    <dgm:cxn modelId="{830E9E2F-1E0E-41F6-8927-4055BAEB14E2}" type="presOf" srcId="{E99C7705-6DFE-4401-8641-74847925F8DB}" destId="{C0996A09-A851-43D7-9AAE-46F241DC894E}" srcOrd="0" destOrd="0" presId="urn:microsoft.com/office/officeart/2005/8/layout/equation1"/>
    <dgm:cxn modelId="{DF08202A-563B-4B8C-A2DD-382AA231E31E}" type="presOf" srcId="{F010B715-81D0-440B-A42A-CB7527AF4AE8}" destId="{4264A31A-3568-4C00-90B2-ACDCCCC810FC}" srcOrd="0" destOrd="0" presId="urn:microsoft.com/office/officeart/2005/8/layout/equation1"/>
    <dgm:cxn modelId="{F0EFF892-8A57-4D64-AB5D-E777C616D43B}" type="presOf" srcId="{B69D58BE-7DB2-4EF2-9A96-8DC75994DE0B}" destId="{712DDDE3-7262-424A-BAAD-5A018D646ED6}" srcOrd="0" destOrd="0" presId="urn:microsoft.com/office/officeart/2005/8/layout/equation1"/>
    <dgm:cxn modelId="{F927065F-D34F-415D-A0CB-5E24CAE73B47}" type="presParOf" srcId="{4264A31A-3568-4C00-90B2-ACDCCCC810FC}" destId="{407F0C60-6BD7-459A-9272-ABB85FB6F43B}" srcOrd="0" destOrd="0" presId="urn:microsoft.com/office/officeart/2005/8/layout/equation1"/>
    <dgm:cxn modelId="{AE86FA07-C331-4039-9EB9-4E3E2D226E99}" type="presParOf" srcId="{4264A31A-3568-4C00-90B2-ACDCCCC810FC}" destId="{952C0DA1-CD30-483B-99FE-6B853F3B7004}" srcOrd="1" destOrd="0" presId="urn:microsoft.com/office/officeart/2005/8/layout/equation1"/>
    <dgm:cxn modelId="{9864A72B-70AD-4B5C-9BFC-56A53687128F}" type="presParOf" srcId="{4264A31A-3568-4C00-90B2-ACDCCCC810FC}" destId="{712DDDE3-7262-424A-BAAD-5A018D646ED6}" srcOrd="2" destOrd="0" presId="urn:microsoft.com/office/officeart/2005/8/layout/equation1"/>
    <dgm:cxn modelId="{671E1F9D-63CA-43E5-AD07-62DCBF686621}" type="presParOf" srcId="{4264A31A-3568-4C00-90B2-ACDCCCC810FC}" destId="{EB16EAE4-CC62-48B8-8F9F-37D7594DA170}" srcOrd="3" destOrd="0" presId="urn:microsoft.com/office/officeart/2005/8/layout/equation1"/>
    <dgm:cxn modelId="{F6DB4472-C9EB-401F-9579-2406EF1B0D2B}" type="presParOf" srcId="{4264A31A-3568-4C00-90B2-ACDCCCC810FC}" destId="{C0996A09-A851-43D7-9AAE-46F241DC894E}" srcOrd="4" destOrd="0" presId="urn:microsoft.com/office/officeart/2005/8/layout/equation1"/>
    <dgm:cxn modelId="{56673DB1-237C-4FD5-9016-13132BE3904F}" type="presParOf" srcId="{4264A31A-3568-4C00-90B2-ACDCCCC810FC}" destId="{71056327-8118-439F-9178-19E1BC521455}" srcOrd="5" destOrd="0" presId="urn:microsoft.com/office/officeart/2005/8/layout/equation1"/>
    <dgm:cxn modelId="{865DC8B0-C79C-47FB-98D7-06ECB6959F12}" type="presParOf" srcId="{4264A31A-3568-4C00-90B2-ACDCCCC810FC}" destId="{38D34D63-3F3A-4458-AD1A-21BCFA00B8BB}" srcOrd="6" destOrd="0" presId="urn:microsoft.com/office/officeart/2005/8/layout/equation1"/>
    <dgm:cxn modelId="{9A7F3C2F-4738-4B4C-9B5D-AB425831A1C5}" type="presParOf" srcId="{4264A31A-3568-4C00-90B2-ACDCCCC810FC}" destId="{B5C045CA-5C08-4C4C-BFD2-834B081E3ACB}" srcOrd="7" destOrd="0" presId="urn:microsoft.com/office/officeart/2005/8/layout/equation1"/>
    <dgm:cxn modelId="{9225F024-A05A-4481-9975-83BCDAF04772}" type="presParOf" srcId="{4264A31A-3568-4C00-90B2-ACDCCCC810FC}" destId="{8F240706-BDD6-4305-81D6-85FAB51A81CE}"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F0C60-6BD7-459A-9272-ABB85FB6F43B}">
      <dsp:nvSpPr>
        <dsp:cNvPr id="0" name=""/>
        <dsp:cNvSpPr/>
      </dsp:nvSpPr>
      <dsp:spPr>
        <a:xfrm>
          <a:off x="1332" y="488379"/>
          <a:ext cx="1766441" cy="176644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Quality Control</a:t>
          </a:r>
          <a:endParaRPr lang="en-US" sz="1500" kern="1200" dirty="0"/>
        </a:p>
      </dsp:txBody>
      <dsp:txXfrm>
        <a:off x="1332" y="488379"/>
        <a:ext cx="1766441" cy="1766441"/>
      </dsp:txXfrm>
    </dsp:sp>
    <dsp:sp modelId="{712DDDE3-7262-424A-BAAD-5A018D646ED6}">
      <dsp:nvSpPr>
        <dsp:cNvPr id="0" name=""/>
        <dsp:cNvSpPr/>
      </dsp:nvSpPr>
      <dsp:spPr>
        <a:xfrm>
          <a:off x="1911208" y="859332"/>
          <a:ext cx="1024535" cy="102453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911208" y="859332"/>
        <a:ext cx="1024535" cy="1024535"/>
      </dsp:txXfrm>
    </dsp:sp>
    <dsp:sp modelId="{C0996A09-A851-43D7-9AAE-46F241DC894E}">
      <dsp:nvSpPr>
        <dsp:cNvPr id="0" name=""/>
        <dsp:cNvSpPr/>
      </dsp:nvSpPr>
      <dsp:spPr>
        <a:xfrm>
          <a:off x="3079179" y="488379"/>
          <a:ext cx="1766441" cy="176644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Quality Assurance</a:t>
          </a:r>
          <a:endParaRPr lang="en-US" sz="1500" kern="1200" dirty="0"/>
        </a:p>
      </dsp:txBody>
      <dsp:txXfrm>
        <a:off x="3079179" y="488379"/>
        <a:ext cx="1766441" cy="1766441"/>
      </dsp:txXfrm>
    </dsp:sp>
    <dsp:sp modelId="{38D34D63-3F3A-4458-AD1A-21BCFA00B8BB}">
      <dsp:nvSpPr>
        <dsp:cNvPr id="0" name=""/>
        <dsp:cNvSpPr/>
      </dsp:nvSpPr>
      <dsp:spPr>
        <a:xfrm>
          <a:off x="4989055" y="859332"/>
          <a:ext cx="1024535" cy="102453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989055" y="859332"/>
        <a:ext cx="1024535" cy="1024535"/>
      </dsp:txXfrm>
    </dsp:sp>
    <dsp:sp modelId="{8F240706-BDD6-4305-81D6-85FAB51A81CE}">
      <dsp:nvSpPr>
        <dsp:cNvPr id="0" name=""/>
        <dsp:cNvSpPr/>
      </dsp:nvSpPr>
      <dsp:spPr>
        <a:xfrm>
          <a:off x="6157026" y="488379"/>
          <a:ext cx="1766441" cy="176644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Quality Management</a:t>
          </a:r>
          <a:endParaRPr lang="en-US" sz="1500" kern="1200" dirty="0"/>
        </a:p>
      </dsp:txBody>
      <dsp:txXfrm>
        <a:off x="6157026" y="488379"/>
        <a:ext cx="1766441" cy="176644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atin typeface="Arial" charset="0"/>
                <a:ea typeface="ＭＳ Ｐゴシック" pitchFamily="-107" charset="-128"/>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atin typeface="Arial" charset="0"/>
                <a:ea typeface="ＭＳ Ｐゴシック" pitchFamily="-107" charset="-128"/>
                <a:cs typeface="+mn-cs"/>
              </a:defRPr>
            </a:lvl1pPr>
          </a:lstStyle>
          <a:p>
            <a:pPr>
              <a:defRPr/>
            </a:pPr>
            <a:fld id="{3C6CFFF9-643D-4B7F-ABAE-28720E502D38}" type="datetimeFigureOut">
              <a:rPr lang="en-US"/>
              <a:pPr>
                <a:defRPr/>
              </a:pPr>
              <a:t>8/23/2012</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atin typeface="Arial" charset="0"/>
                <a:ea typeface="ＭＳ Ｐゴシック" pitchFamily="-107"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atin typeface="Arial" charset="0"/>
                <a:ea typeface="ＭＳ Ｐゴシック" pitchFamily="-107" charset="-128"/>
                <a:cs typeface="+mn-cs"/>
              </a:defRPr>
            </a:lvl1pPr>
          </a:lstStyle>
          <a:p>
            <a:pPr>
              <a:defRPr/>
            </a:pPr>
            <a:fld id="{4A07710E-6F37-4835-9322-97CA9BD5EB3A}" type="slidenum">
              <a:rPr lang="en-US"/>
              <a:pPr>
                <a:defRPr/>
              </a:pPr>
              <a:t>‹#›</a:t>
            </a:fld>
            <a:endParaRPr lang="en-US" dirty="0"/>
          </a:p>
        </p:txBody>
      </p:sp>
    </p:spTree>
    <p:extLst>
      <p:ext uri="{BB962C8B-B14F-4D97-AF65-F5344CB8AC3E}">
        <p14:creationId xmlns="" xmlns:p14="http://schemas.microsoft.com/office/powerpoint/2010/main" val="366265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7" charset="-128"/>
                <a:cs typeface="+mn-cs"/>
              </a:defRPr>
            </a:lvl1pPr>
          </a:lstStyle>
          <a:p>
            <a:pPr>
              <a:defRPr/>
            </a:pPr>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D6E2CF3D-7C26-4051-9982-D6136E5C991C}" type="datetime1">
              <a:rPr lang="en-US"/>
              <a:pPr>
                <a:defRPr/>
              </a:pPr>
              <a:t>8/23/2012</a:t>
            </a:fld>
            <a:endParaRPr lang="en-US" dirty="0"/>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7"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7" charset="-128"/>
                <a:cs typeface="+mn-cs"/>
              </a:defRPr>
            </a:lvl1pPr>
          </a:lstStyle>
          <a:p>
            <a:pPr>
              <a:defRPr/>
            </a:pPr>
            <a:fld id="{5C0DAF1E-3A72-4E2F-8025-AD71D72A1F86}" type="slidenum">
              <a:rPr lang="en-US"/>
              <a:pPr>
                <a:defRPr/>
              </a:pPr>
              <a:t>‹#›</a:t>
            </a:fld>
            <a:endParaRPr lang="en-US" dirty="0"/>
          </a:p>
        </p:txBody>
      </p:sp>
    </p:spTree>
    <p:extLst>
      <p:ext uri="{BB962C8B-B14F-4D97-AF65-F5344CB8AC3E}">
        <p14:creationId xmlns="" xmlns:p14="http://schemas.microsoft.com/office/powerpoint/2010/main" val="3531202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44875786-F7B9-4B24-9DD0-6389AEF0B76B}" type="slidenum">
              <a:rPr lang="en-US" smtClean="0">
                <a:ea typeface="MS PGothic" pitchFamily="34" charset="-128"/>
              </a:rPr>
              <a:pPr/>
              <a:t>1</a:t>
            </a:fld>
            <a:endParaRPr lang="en-US" dirty="0"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Management</a:t>
            </a:r>
            <a:r>
              <a:rPr lang="en-US" baseline="0" dirty="0" smtClean="0"/>
              <a:t> plans focus on these aspects of research to ensure quality.</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S PGothic" pitchFamily="34" charset="-128"/>
                <a:cs typeface="ＭＳ Ｐゴシック" pitchFamily="-107" charset="-128"/>
              </a:rPr>
              <a:t>Among industries and even within the clinical research industry there are multiple, sometimes discordant, definitions of quality control and quality assurance.  The following definitions have incorporated concepts from formal sources (e.g., ICH and ISO 9000), but have been customized for clinical site application.  Definitions have been provided for purposes of completeness.  Please note that ensuring sufficient quality management activities exist and are being properly executed is even more important than the classification of those efforts.  Studies need an overall quality management strategy that includes written procedures, ongoing verification of documentation, and additional review of compliance with written procedures/guidelines/regulations. </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“The development and use of SOPs are an integral part of a successful quality system as it provides individuals with the information to perform a job properly, and facilitates consistency in the quality and integrity of a product or end-result. The term “SOP” may not always be appropriate and terms such as protocols, instructions, worksheets, and laboratory operating procedures may also be used.” </a:t>
            </a:r>
            <a:r>
              <a:rPr lang="en-US" sz="1200" dirty="0" smtClean="0"/>
              <a:t>–EPA Guidance for Preparing Standard Operating Procedures section 1.1</a:t>
            </a:r>
          </a:p>
          <a:p>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Tools</a:t>
            </a:r>
            <a:r>
              <a:rPr lang="en-US" baseline="0" dirty="0" smtClean="0"/>
              <a:t> are also currently available on the NIDCR-CROMS website in the Quality Management folder of the Clinical Toolbox.</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S PGothic" pitchFamily="34" charset="-128"/>
                <a:cs typeface="ＭＳ Ｐゴシック" pitchFamily="-107" charset="-128"/>
              </a:rPr>
              <a:t>The following QM tools/templates are/will be available in the </a:t>
            </a:r>
            <a:r>
              <a:rPr lang="en-US" sz="1200" dirty="0" smtClean="0"/>
              <a:t>NIDCR Toolkit for Clinical Researchers</a:t>
            </a:r>
            <a:r>
              <a:rPr lang="en-US" sz="1200" kern="1200" dirty="0" smtClean="0">
                <a:solidFill>
                  <a:schemeClr val="tx1"/>
                </a:solidFill>
                <a:latin typeface="+mn-lt"/>
                <a:ea typeface="MS PGothic" pitchFamily="34" charset="-128"/>
                <a:cs typeface="ＭＳ Ｐゴシック" pitchFamily="-107" charset="-128"/>
              </a:rPr>
              <a:t> as well as in the Clinical Tool Box (“Quality Management” folder) on the NIDCR-CROMS website.  Each tool includes a Summary Sheet that provides further details and suggested best practices for use.  Also included within the body of these tools is additional instructional and/or sample text.  Users should customize these templates to meet the needs of the study.</a:t>
            </a:r>
          </a:p>
          <a:p>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checklist.  It is linked</a:t>
            </a:r>
            <a:r>
              <a:rPr lang="en-US" baseline="0" dirty="0" smtClean="0"/>
              <a:t> to from page 12.</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checklist.  It is linked</a:t>
            </a:r>
            <a:r>
              <a:rPr lang="en-US" baseline="0" dirty="0" smtClean="0"/>
              <a:t> to from page 12.</a:t>
            </a:r>
            <a:endParaRPr lang="en-US" dirty="0"/>
          </a:p>
        </p:txBody>
      </p:sp>
      <p:sp>
        <p:nvSpPr>
          <p:cNvPr id="4" name="Slide Number Placeholder 3"/>
          <p:cNvSpPr>
            <a:spLocks noGrp="1"/>
          </p:cNvSpPr>
          <p:nvPr>
            <p:ph type="sldNum" sz="quarter" idx="10"/>
          </p:nvPr>
        </p:nvSpPr>
        <p:spPr/>
        <p:txBody>
          <a:bodyPr/>
          <a:lstStyle/>
          <a:p>
            <a:pPr>
              <a:defRPr/>
            </a:pPr>
            <a:fld id="{5C0DAF1E-3A72-4E2F-8025-AD71D72A1F86}"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Footer Placeholder 18"/>
          <p:cNvSpPr>
            <a:spLocks noGrp="1"/>
          </p:cNvSpPr>
          <p:nvPr>
            <p:ph type="ftr" sz="quarter" idx="10"/>
          </p:nvPr>
        </p:nvSpPr>
        <p:spPr>
          <a:xfrm>
            <a:off x="6296025" y="6408738"/>
            <a:ext cx="2351088" cy="365125"/>
          </a:xfrm>
        </p:spPr>
        <p:txBody>
          <a:bodyPr/>
          <a:lstStyle>
            <a:lvl1pPr>
              <a:defRPr>
                <a:solidFill>
                  <a:schemeClr val="accent1">
                    <a:tint val="20000"/>
                  </a:schemeClr>
                </a:solidFill>
              </a:defRPr>
            </a:lvl1pPr>
            <a:extLst/>
          </a:lstStyle>
          <a:p>
            <a:pPr>
              <a:defRPr/>
            </a:pPr>
            <a:r>
              <a:rPr lang="en-US" smtClean="0"/>
              <a:t>v2.0 - 2012-08-20</a:t>
            </a:r>
            <a:endParaRPr lang="en-US" dirty="0"/>
          </a:p>
        </p:txBody>
      </p:sp>
      <p:sp>
        <p:nvSpPr>
          <p:cNvPr id="12" name="Slide Number Placeholder 26"/>
          <p:cNvSpPr>
            <a:spLocks noGrp="1"/>
          </p:cNvSpPr>
          <p:nvPr>
            <p:ph type="sldNum" sz="quarter" idx="11"/>
          </p:nvPr>
        </p:nvSpPr>
        <p:spPr/>
        <p:txBody>
          <a:bodyPr/>
          <a:lstStyle>
            <a:lvl1pPr>
              <a:defRPr>
                <a:solidFill>
                  <a:srgbClr val="FFFFFF"/>
                </a:solidFill>
              </a:defRPr>
            </a:lvl1pPr>
            <a:extLst/>
          </a:lstStyle>
          <a:p>
            <a:pPr>
              <a:defRPr/>
            </a:pPr>
            <a:fld id="{B691B9B2-1C91-46AE-A8BA-D21D510D52C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v2.0 - 2012-08-20</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E994080-D709-41DE-8389-8579F1CAD8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v2.0 - 2012-08-20</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B8AB840-C3F4-4FA8-982C-86AA6475FA4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Footer Placeholder 21"/>
          <p:cNvSpPr>
            <a:spLocks noGrp="1"/>
          </p:cNvSpPr>
          <p:nvPr>
            <p:ph type="ftr" sz="quarter" idx="10"/>
          </p:nvPr>
        </p:nvSpPr>
        <p:spPr>
          <a:xfrm>
            <a:off x="6296025" y="6408738"/>
            <a:ext cx="2351088" cy="365125"/>
          </a:xfrm>
        </p:spPr>
        <p:txBody>
          <a:bodyPr/>
          <a:lstStyle>
            <a:lvl1pPr>
              <a:defRPr/>
            </a:lvl1pPr>
          </a:lstStyle>
          <a:p>
            <a:pPr>
              <a:defRPr/>
            </a:pPr>
            <a:r>
              <a:rPr lang="en-US" smtClean="0"/>
              <a:t>v2.0 - 2012-08-20</a:t>
            </a: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63462529-A0C8-44E2-88FB-B6EB1F7A424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AA983EC9-7D60-4034-981A-1D4B960DA33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60C2C34-F448-4B42-860D-BDC1BFD1A3D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35F4B017-9FA8-4F0E-96FF-0264DC3038E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EBE47C83-DFF5-47D6-822C-C0A3B4C79BD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v2.0 - 2012-08-20</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D844FE49-D148-4930-B135-1F76A9CB6F0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v2.0 - 2012-08-20</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0B6F500-912F-4864-B41A-2AFA5770798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v2.0 - 2012-08-20</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53FD7D5C-F1ED-4EBB-9C55-B4E89524D39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ea typeface="ＭＳ Ｐゴシック" pitchFamily="-107"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ea typeface="ＭＳ Ｐゴシック" pitchFamily="-107" charset="-128"/>
                <a:cs typeface="+mn-cs"/>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ea typeface="ＭＳ Ｐゴシック" pitchFamily="-107" charset="-128"/>
                <a:cs typeface="+mn-cs"/>
              </a:defRPr>
            </a:lvl1pPr>
            <a:extLst/>
          </a:lstStyle>
          <a:p>
            <a:pPr>
              <a:defRPr/>
            </a:pPr>
            <a:r>
              <a:rPr lang="en-US" smtClean="0"/>
              <a:t>v2.0 - 2012-08-20</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ea typeface="ＭＳ Ｐゴシック" pitchFamily="-107" charset="-128"/>
                <a:cs typeface="+mn-cs"/>
              </a:defRPr>
            </a:lvl1pPr>
            <a:extLst/>
          </a:lstStyle>
          <a:p>
            <a:pPr>
              <a:defRPr/>
            </a:pPr>
            <a:fld id="{0ABBD535-DE09-47D9-BBFB-D466CB7EF1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0" r:id="rId7"/>
    <p:sldLayoutId id="2147484929" r:id="rId8"/>
    <p:sldLayoutId id="2147484930" r:id="rId9"/>
    <p:sldLayoutId id="2147484921" r:id="rId10"/>
    <p:sldLayoutId id="2147484922"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13"/>
          <p:cNvSpPr>
            <a:spLocks noGrp="1"/>
          </p:cNvSpPr>
          <p:nvPr>
            <p:ph type="subTitle" idx="1"/>
          </p:nvPr>
        </p:nvSpPr>
        <p:spPr>
          <a:xfrm>
            <a:off x="0" y="1219200"/>
            <a:ext cx="9144000" cy="2819400"/>
          </a:xfrm>
        </p:spPr>
        <p:txBody>
          <a:bodyPr/>
          <a:lstStyle/>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An Introduction to</a:t>
            </a:r>
          </a:p>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Site-Level </a:t>
            </a:r>
          </a:p>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Quality Management within </a:t>
            </a:r>
          </a:p>
          <a:p>
            <a:pPr marR="0" algn="ctr" eaLnBrk="1" hangingPunct="1">
              <a:lnSpc>
                <a:spcPct val="90000"/>
              </a:lnSpc>
              <a:spcBef>
                <a:spcPts val="1200"/>
              </a:spcBef>
              <a:buFont typeface="Arial" charset="0"/>
              <a:buNone/>
              <a:defRPr/>
            </a:pPr>
            <a:r>
              <a:rPr lang="en-US" sz="4000" b="1" dirty="0" smtClean="0">
                <a:solidFill>
                  <a:srgbClr val="213955"/>
                </a:solidFill>
                <a:effectLst>
                  <a:outerShdw blurRad="31750" dist="25400" dir="5400000" algn="tl" rotWithShape="0">
                    <a:srgbClr val="000000">
                      <a:alpha val="25000"/>
                    </a:srgbClr>
                  </a:outerShdw>
                </a:effectLst>
                <a:latin typeface="+mj-lt"/>
                <a:ea typeface="+mj-ea"/>
                <a:cs typeface="+mj-cs"/>
              </a:rPr>
              <a:t>the Clinical Research Process</a:t>
            </a:r>
          </a:p>
        </p:txBody>
      </p:sp>
      <p:grpSp>
        <p:nvGrpSpPr>
          <p:cNvPr id="10243" name="Group 9"/>
          <p:cNvGrpSpPr>
            <a:grpSpLocks/>
          </p:cNvGrpSpPr>
          <p:nvPr/>
        </p:nvGrpSpPr>
        <p:grpSpPr bwMode="auto">
          <a:xfrm>
            <a:off x="228600" y="5867400"/>
            <a:ext cx="4343400" cy="865188"/>
            <a:chOff x="457200" y="1228165"/>
            <a:chExt cx="4343395" cy="1048198"/>
          </a:xfrm>
        </p:grpSpPr>
        <p:sp>
          <p:nvSpPr>
            <p:cNvPr id="10249" name="TextBox 7"/>
            <p:cNvSpPr txBox="1">
              <a:spLocks noChangeArrowheads="1"/>
            </p:cNvSpPr>
            <p:nvPr/>
          </p:nvSpPr>
          <p:spPr bwMode="auto">
            <a:xfrm>
              <a:off x="457200" y="1228165"/>
              <a:ext cx="2057356" cy="1006935"/>
            </a:xfrm>
            <a:prstGeom prst="rect">
              <a:avLst/>
            </a:prstGeom>
            <a:noFill/>
            <a:ln w="9525">
              <a:noFill/>
              <a:miter lim="800000"/>
              <a:headEnd/>
              <a:tailEnd/>
            </a:ln>
          </p:spPr>
          <p:txBody>
            <a:bodyPr wrap="none">
              <a:spAutoFit/>
            </a:bodyPr>
            <a:lstStyle/>
            <a:p>
              <a:r>
                <a:rPr lang="en-US" sz="4800" dirty="0">
                  <a:latin typeface="Calibri" pitchFamily="34" charset="0"/>
                </a:rPr>
                <a:t>CROMS</a:t>
              </a:r>
            </a:p>
          </p:txBody>
        </p:sp>
        <p:sp>
          <p:nvSpPr>
            <p:cNvPr id="6" name="TextBox 5"/>
            <p:cNvSpPr txBox="1"/>
            <p:nvPr/>
          </p:nvSpPr>
          <p:spPr>
            <a:xfrm>
              <a:off x="2362198" y="1418572"/>
              <a:ext cx="2438397" cy="857791"/>
            </a:xfrm>
            <a:prstGeom prst="rect">
              <a:avLst/>
            </a:prstGeom>
            <a:noFill/>
          </p:spPr>
          <p:txBody>
            <a:bodyPr>
              <a:spAutoFit/>
            </a:bodyPr>
            <a:lstStyle/>
            <a:p>
              <a:pPr>
                <a:defRPr/>
              </a:pPr>
              <a:r>
                <a:rPr lang="en-US" sz="1000" b="1" dirty="0">
                  <a:latin typeface="+mj-lt"/>
                  <a:ea typeface="ＭＳ Ｐゴシック" pitchFamily="-107" charset="-128"/>
                </a:rPr>
                <a:t>C</a:t>
              </a:r>
              <a:r>
                <a:rPr lang="en-US" sz="1000" b="1" dirty="0">
                  <a:ea typeface="ＭＳ Ｐゴシック" pitchFamily="-107" charset="-128"/>
                </a:rPr>
                <a:t>linical Research Operations and Management Support</a:t>
              </a:r>
            </a:p>
            <a:p>
              <a:pPr>
                <a:defRPr/>
              </a:pPr>
              <a:r>
                <a:rPr lang="en-US" sz="1000" dirty="0">
                  <a:ea typeface="ＭＳ Ｐゴシック" pitchFamily="-107" charset="-128"/>
                </a:rPr>
                <a:t>Rho, Inc., Federal Division</a:t>
              </a:r>
            </a:p>
            <a:p>
              <a:pPr>
                <a:defRPr/>
              </a:pPr>
              <a:endParaRPr lang="en-US" sz="1000" b="1" dirty="0">
                <a:latin typeface="+mj-lt"/>
                <a:ea typeface="ＭＳ Ｐゴシック" pitchFamily="-107" charset="-128"/>
              </a:endParaRPr>
            </a:p>
          </p:txBody>
        </p:sp>
      </p:grpSp>
      <p:grpSp>
        <p:nvGrpSpPr>
          <p:cNvPr id="10244" name="Group 10"/>
          <p:cNvGrpSpPr>
            <a:grpSpLocks/>
          </p:cNvGrpSpPr>
          <p:nvPr/>
        </p:nvGrpSpPr>
        <p:grpSpPr bwMode="auto">
          <a:xfrm>
            <a:off x="4800600" y="5867400"/>
            <a:ext cx="4114800" cy="830263"/>
            <a:chOff x="457200" y="1228165"/>
            <a:chExt cx="4114790" cy="1006935"/>
          </a:xfrm>
        </p:grpSpPr>
        <p:sp>
          <p:nvSpPr>
            <p:cNvPr id="10247" name="TextBox 11"/>
            <p:cNvSpPr txBox="1">
              <a:spLocks noChangeArrowheads="1"/>
            </p:cNvSpPr>
            <p:nvPr/>
          </p:nvSpPr>
          <p:spPr bwMode="auto">
            <a:xfrm>
              <a:off x="457200" y="1228165"/>
              <a:ext cx="1779650" cy="1006935"/>
            </a:xfrm>
            <a:prstGeom prst="rect">
              <a:avLst/>
            </a:prstGeom>
            <a:noFill/>
            <a:ln w="9525">
              <a:noFill/>
              <a:miter lim="800000"/>
              <a:headEnd/>
              <a:tailEnd/>
            </a:ln>
          </p:spPr>
          <p:txBody>
            <a:bodyPr wrap="none">
              <a:spAutoFit/>
            </a:bodyPr>
            <a:lstStyle/>
            <a:p>
              <a:r>
                <a:rPr lang="en-US" sz="4800" dirty="0">
                  <a:latin typeface="Calibri" pitchFamily="34" charset="0"/>
                </a:rPr>
                <a:t>NIDCR</a:t>
              </a:r>
            </a:p>
          </p:txBody>
        </p:sp>
        <p:sp>
          <p:nvSpPr>
            <p:cNvPr id="9" name="TextBox 8"/>
            <p:cNvSpPr txBox="1"/>
            <p:nvPr/>
          </p:nvSpPr>
          <p:spPr>
            <a:xfrm>
              <a:off x="2133596" y="1418771"/>
              <a:ext cx="2438394" cy="671931"/>
            </a:xfrm>
            <a:prstGeom prst="rect">
              <a:avLst/>
            </a:prstGeom>
            <a:noFill/>
          </p:spPr>
          <p:txBody>
            <a:bodyPr>
              <a:spAutoFit/>
            </a:bodyPr>
            <a:lstStyle/>
            <a:p>
              <a:pPr>
                <a:defRPr/>
              </a:pPr>
              <a:r>
                <a:rPr lang="en-US" sz="1000" b="1" dirty="0">
                  <a:latin typeface="+mj-lt"/>
                  <a:ea typeface="ＭＳ Ｐゴシック" pitchFamily="-107" charset="-128"/>
                </a:rPr>
                <a:t>National Institute of </a:t>
              </a:r>
              <a:br>
                <a:rPr lang="en-US" sz="1000" b="1" dirty="0">
                  <a:latin typeface="+mj-lt"/>
                  <a:ea typeface="ＭＳ Ｐゴシック" pitchFamily="-107" charset="-128"/>
                </a:rPr>
              </a:br>
              <a:r>
                <a:rPr lang="en-US" sz="1000" b="1" dirty="0">
                  <a:latin typeface="+mj-lt"/>
                  <a:ea typeface="ＭＳ Ｐゴシック" pitchFamily="-107" charset="-128"/>
                </a:rPr>
                <a:t>Dental and Craniofacial Research</a:t>
              </a:r>
            </a:p>
            <a:p>
              <a:pPr>
                <a:defRPr/>
              </a:pPr>
              <a:r>
                <a:rPr lang="en-US" sz="1000" dirty="0">
                  <a:latin typeface="+mj-lt"/>
                  <a:ea typeface="ＭＳ Ｐゴシック" pitchFamily="-107" charset="-128"/>
                </a:rPr>
                <a:t>National Institutes of Health</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2" y="1295400"/>
            <a:ext cx="8421687" cy="4800600"/>
          </a:xfrm>
        </p:spPr>
        <p:txBody>
          <a:bodyPr/>
          <a:lstStyle/>
          <a:p>
            <a:r>
              <a:rPr lang="en-US" sz="2400" dirty="0" smtClean="0"/>
              <a:t>Relevant site staff activities would include, but not be limited to:</a:t>
            </a:r>
          </a:p>
          <a:p>
            <a:pPr lvl="1">
              <a:spcAft>
                <a:spcPts val="400"/>
              </a:spcAft>
            </a:pPr>
            <a:r>
              <a:rPr lang="en-US" sz="2400" dirty="0" smtClean="0"/>
              <a:t>Creation of written Standard Operating Procedures (SOPs) describing step-by-step activities associated with a particular aspect of protocol execution</a:t>
            </a:r>
          </a:p>
          <a:p>
            <a:pPr lvl="1">
              <a:spcAft>
                <a:spcPts val="400"/>
              </a:spcAft>
            </a:pPr>
            <a:r>
              <a:rPr lang="en-US" sz="2400" dirty="0" smtClean="0"/>
              <a:t>Review of completed or partially completed checklists of QC activities to confirm that an established quality process is being followed</a:t>
            </a:r>
          </a:p>
          <a:p>
            <a:pPr lvl="1">
              <a:spcAft>
                <a:spcPts val="400"/>
              </a:spcAft>
            </a:pPr>
            <a:r>
              <a:rPr lang="en-US" sz="2400" dirty="0" smtClean="0"/>
              <a:t>Review of training logs to ensure that sufficient and relevant training has been appropriately completed and documented</a:t>
            </a:r>
          </a:p>
          <a:p>
            <a:endParaRPr lang="en-US" dirty="0" smtClean="0"/>
          </a:p>
        </p:txBody>
      </p:sp>
      <p:sp>
        <p:nvSpPr>
          <p:cNvPr id="3" name="Title 2"/>
          <p:cNvSpPr>
            <a:spLocks noGrp="1"/>
          </p:cNvSpPr>
          <p:nvPr>
            <p:ph type="title"/>
          </p:nvPr>
        </p:nvSpPr>
        <p:spPr/>
        <p:txBody>
          <a:bodyPr>
            <a:normAutofit/>
          </a:bodyPr>
          <a:lstStyle/>
          <a:p>
            <a:r>
              <a:rPr lang="en-US" sz="3600" dirty="0" smtClean="0">
                <a:solidFill>
                  <a:srgbClr val="213955"/>
                </a:solidFill>
              </a:rPr>
              <a:t>QA Examples</a:t>
            </a:r>
            <a:endParaRPr lang="en-US" sz="3600"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382000" cy="4648200"/>
          </a:xfrm>
        </p:spPr>
        <p:txBody>
          <a:bodyPr/>
          <a:lstStyle/>
          <a:p>
            <a:pPr>
              <a:spcAft>
                <a:spcPts val="500"/>
              </a:spcAft>
            </a:pPr>
            <a:r>
              <a:rPr lang="en-US" sz="2200" dirty="0" smtClean="0"/>
              <a:t>The Clinical Quality Management Plan (CQMP) establishes the quality management guidelines for tasks related to a specific clinical study at a particular clinical site. </a:t>
            </a:r>
          </a:p>
          <a:p>
            <a:pPr>
              <a:spcAft>
                <a:spcPts val="500"/>
              </a:spcAft>
            </a:pPr>
            <a:r>
              <a:rPr lang="en-US" sz="2200" dirty="0" smtClean="0"/>
              <a:t>The purpose of the CQMP is to identify the processes and activities that will be used to monitor and facilitate quality protocol execution.</a:t>
            </a:r>
          </a:p>
          <a:p>
            <a:pPr>
              <a:spcAft>
                <a:spcPts val="500"/>
              </a:spcAft>
            </a:pPr>
            <a:r>
              <a:rPr lang="en-US" sz="2200" dirty="0" smtClean="0"/>
              <a:t>This CQMP is a living document, reviewed on a regular schedule, and updated, as needed, to ensure continued or improved quality management.</a:t>
            </a:r>
          </a:p>
          <a:p>
            <a:pPr>
              <a:spcAft>
                <a:spcPts val="500"/>
              </a:spcAft>
            </a:pPr>
            <a:r>
              <a:rPr lang="en-US" sz="2200" dirty="0" smtClean="0"/>
              <a:t>CQMP Template is/will be available on the </a:t>
            </a:r>
            <a:r>
              <a:rPr lang="en-US" sz="2400" dirty="0" smtClean="0"/>
              <a:t>NIDCR Toolkit for Clinical Researchers</a:t>
            </a:r>
            <a:endParaRPr lang="en-US" sz="2200" dirty="0" smtClean="0"/>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Preparing a Clinical Quality Management Plan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Quality Management of Clinical Research-Brief Overview — a high level summary, synthesizing the content from these slides </a:t>
            </a:r>
          </a:p>
          <a:p>
            <a:pPr lvl="0"/>
            <a:r>
              <a:rPr lang="en-US" sz="2200" dirty="0" smtClean="0">
                <a:hlinkClick r:id="rId3" action="ppaction://hlinksldjump"/>
              </a:rPr>
              <a:t>Quality Management Subject/Participant Data Review Tool</a:t>
            </a:r>
            <a:r>
              <a:rPr lang="en-US" sz="2200" dirty="0" smtClean="0"/>
              <a:t> — a checklist to facilitate the quality review of individual subject data and information</a:t>
            </a:r>
          </a:p>
          <a:p>
            <a:pPr lvl="0"/>
            <a:r>
              <a:rPr lang="en-US" sz="2200" dirty="0" smtClean="0">
                <a:hlinkClick r:id="rId4" action="ppaction://hlinksldjump"/>
              </a:rPr>
              <a:t>Quality Management Study-wide Review Tool</a:t>
            </a:r>
            <a:r>
              <a:rPr lang="en-US" sz="2200" dirty="0" smtClean="0"/>
              <a:t> — a set of suggested items to facilitate quality review of the Essential Documents Binder and other study-wide items </a:t>
            </a:r>
          </a:p>
          <a:p>
            <a:pPr lvl="0"/>
            <a:r>
              <a:rPr lang="en-US" sz="2200" dirty="0" smtClean="0"/>
              <a:t>Quality Management Summary Report (template) — a report that summarizes the findings of quality reviews of study data and processes and makes recommendations for improvements</a:t>
            </a: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Additional Quality Management Tools</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Quality Management Checklists, Plans, Completed Tools, and Reports should be stored in a Quality Management Binder, which is maintained separately from the Essential Documents Binder</a:t>
            </a:r>
            <a:endParaRPr lang="en-US" dirty="0"/>
          </a:p>
        </p:txBody>
      </p:sp>
      <p:sp>
        <p:nvSpPr>
          <p:cNvPr id="3" name="Title 2"/>
          <p:cNvSpPr>
            <a:spLocks noGrp="1"/>
          </p:cNvSpPr>
          <p:nvPr>
            <p:ph type="title"/>
          </p:nvPr>
        </p:nvSpPr>
        <p:spPr/>
        <p:txBody>
          <a:bodyPr/>
          <a:lstStyle/>
          <a:p>
            <a:r>
              <a:rPr lang="en-US" dirty="0" smtClean="0">
                <a:solidFill>
                  <a:srgbClr val="213955"/>
                </a:solidFill>
              </a:rPr>
              <a:t>Storage of QM Materials</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questions?</a:t>
            </a:r>
          </a:p>
          <a:p>
            <a:endParaRPr lang="en-US" dirty="0"/>
          </a:p>
        </p:txBody>
      </p:sp>
      <p:sp>
        <p:nvSpPr>
          <p:cNvPr id="3" name="Title 2"/>
          <p:cNvSpPr>
            <a:spLocks noGrp="1"/>
          </p:cNvSpPr>
          <p:nvPr>
            <p:ph type="title"/>
          </p:nvPr>
        </p:nvSpPr>
        <p:spPr/>
        <p:txBody>
          <a:bodyPr/>
          <a:lstStyle/>
          <a:p>
            <a:r>
              <a:rPr lang="en-US" dirty="0" smtClean="0">
                <a:solidFill>
                  <a:srgbClr val="213955"/>
                </a:solidFill>
              </a:rPr>
              <a:t>Quality Management</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14</a:t>
            </a:fld>
            <a:endParaRPr lang="en-US" dirty="0"/>
          </a:p>
        </p:txBody>
      </p:sp>
      <p:pic>
        <p:nvPicPr>
          <p:cNvPr id="3075" name="Picture 3" descr="C:\Documents and Settings\nyovetic\Local Settings\Temporary Internet Files\Content.IE5\PBGD2GRY\MC900082279[1].wmf"/>
          <p:cNvPicPr>
            <a:picLocks noChangeAspect="1" noChangeArrowheads="1"/>
          </p:cNvPicPr>
          <p:nvPr/>
        </p:nvPicPr>
        <p:blipFill>
          <a:blip r:embed="rId2"/>
          <a:srcRect/>
          <a:stretch>
            <a:fillRect/>
          </a:stretch>
        </p:blipFill>
        <p:spPr bwMode="auto">
          <a:xfrm>
            <a:off x="4572000" y="2667000"/>
            <a:ext cx="2691003" cy="24530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15</a:t>
            </a:fld>
            <a:endParaRPr lang="en-US" dirty="0"/>
          </a:p>
        </p:txBody>
      </p:sp>
      <p:pic>
        <p:nvPicPr>
          <p:cNvPr id="7" name="Content Placeholder 6" descr="QM-Subject-Participant Data Review Tool_v0.5_2012-07-25_1.jpg"/>
          <p:cNvPicPr>
            <a:picLocks noGrp="1" noChangeAspect="1"/>
          </p:cNvPicPr>
          <p:nvPr>
            <p:ph idx="1"/>
          </p:nvPr>
        </p:nvPicPr>
        <p:blipFill>
          <a:blip r:embed="rId3"/>
          <a:srcRect t="1790" r="4750" b="8438"/>
          <a:stretch>
            <a:fillRect/>
          </a:stretch>
        </p:blipFill>
        <p:spPr>
          <a:xfrm>
            <a:off x="457200" y="381000"/>
            <a:ext cx="7772400" cy="5562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16</a:t>
            </a:fld>
            <a:endParaRPr lang="en-US" dirty="0"/>
          </a:p>
        </p:txBody>
      </p:sp>
      <p:sp>
        <p:nvSpPr>
          <p:cNvPr id="7" name="UTurnArrow">
            <a:hlinkClick r:id="rId2" action="ppaction://hlinksldjump"/>
          </p:cNvPr>
          <p:cNvSpPr>
            <a:spLocks noEditPoints="1" noChangeArrowheads="1"/>
          </p:cNvSpPr>
          <p:nvPr/>
        </p:nvSpPr>
        <p:spPr bwMode="auto">
          <a:xfrm>
            <a:off x="7796212" y="5525964"/>
            <a:ext cx="657225" cy="6572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9" name="Content Placeholder 8" descr="QM-Subject-Participant Data Review Tool_v0.5_2012-07-25_2.jpg"/>
          <p:cNvPicPr>
            <a:picLocks noGrp="1" noChangeAspect="1"/>
          </p:cNvPicPr>
          <p:nvPr>
            <p:ph idx="1"/>
          </p:nvPr>
        </p:nvPicPr>
        <p:blipFill>
          <a:blip r:embed="rId3"/>
          <a:srcRect l="5295" t="3249" r="6082" b="8546"/>
          <a:stretch>
            <a:fillRect/>
          </a:stretch>
        </p:blipFill>
        <p:spPr>
          <a:xfrm>
            <a:off x="609599" y="274638"/>
            <a:ext cx="7480097" cy="525132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17</a:t>
            </a:fld>
            <a:endParaRPr lang="en-US" dirty="0"/>
          </a:p>
        </p:txBody>
      </p:sp>
      <p:pic>
        <p:nvPicPr>
          <p:cNvPr id="7" name="Content Placeholder 6" descr="QM Study-wide Review Tool v0.3_2012-07-25_1.jpg"/>
          <p:cNvPicPr>
            <a:picLocks noGrp="1" noChangeAspect="1"/>
          </p:cNvPicPr>
          <p:nvPr>
            <p:ph idx="1"/>
          </p:nvPr>
        </p:nvPicPr>
        <p:blipFill>
          <a:blip r:embed="rId3"/>
          <a:srcRect l="3679" t="3503" r="4809" b="10235"/>
          <a:stretch>
            <a:fillRect/>
          </a:stretch>
        </p:blipFill>
        <p:spPr>
          <a:xfrm>
            <a:off x="762000" y="457199"/>
            <a:ext cx="7620000" cy="555037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18</a:t>
            </a:fld>
            <a:endParaRPr lang="en-US" dirty="0"/>
          </a:p>
        </p:txBody>
      </p:sp>
      <p:sp>
        <p:nvSpPr>
          <p:cNvPr id="7" name="UTurnArrow">
            <a:hlinkClick r:id="rId2" action="ppaction://hlinksldjump"/>
          </p:cNvPr>
          <p:cNvSpPr>
            <a:spLocks noEditPoints="1" noChangeArrowheads="1"/>
          </p:cNvSpPr>
          <p:nvPr/>
        </p:nvSpPr>
        <p:spPr bwMode="auto">
          <a:xfrm>
            <a:off x="7696200" y="5562600"/>
            <a:ext cx="657225" cy="6572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9" name="Content Placeholder 8" descr="QM Study-wide Review Tool v0.3_2012-07-25_2.jpg"/>
          <p:cNvPicPr>
            <a:picLocks noGrp="1" noChangeAspect="1"/>
          </p:cNvPicPr>
          <p:nvPr>
            <p:ph idx="1"/>
          </p:nvPr>
        </p:nvPicPr>
        <p:blipFill>
          <a:blip r:embed="rId3"/>
          <a:srcRect l="1861" t="3664" r="5973" b="13762"/>
          <a:stretch>
            <a:fillRect/>
          </a:stretch>
        </p:blipFill>
        <p:spPr>
          <a:xfrm>
            <a:off x="457200" y="457200"/>
            <a:ext cx="7984067" cy="5105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200"/>
          </a:xfrm>
        </p:spPr>
        <p:txBody>
          <a:bodyPr/>
          <a:lstStyle/>
          <a:p>
            <a:pPr>
              <a:spcAft>
                <a:spcPts val="600"/>
              </a:spcAft>
            </a:pPr>
            <a:r>
              <a:rPr lang="en-US" sz="2800" dirty="0" smtClean="0"/>
              <a:t>The overall process of establishing and ensuring the quality of processes, data, and documentation associated with clinical research activities. </a:t>
            </a:r>
          </a:p>
          <a:p>
            <a:pPr>
              <a:spcAft>
                <a:spcPts val="600"/>
              </a:spcAft>
            </a:pPr>
            <a:r>
              <a:rPr lang="en-US" sz="2800" dirty="0" smtClean="0"/>
              <a:t>Quality Management (QM) occurs at multiple levels of the clinical research process:  sponsor level, external clinical monitoring level, study level, and individual site level.</a:t>
            </a:r>
          </a:p>
          <a:p>
            <a:endParaRPr lang="en-US" sz="2800" dirty="0" smtClean="0"/>
          </a:p>
        </p:txBody>
      </p:sp>
      <p:sp>
        <p:nvSpPr>
          <p:cNvPr id="3" name="Title 2"/>
          <p:cNvSpPr>
            <a:spLocks noGrp="1"/>
          </p:cNvSpPr>
          <p:nvPr>
            <p:ph type="title"/>
          </p:nvPr>
        </p:nvSpPr>
        <p:spPr/>
        <p:txBody>
          <a:bodyPr>
            <a:normAutofit/>
          </a:bodyPr>
          <a:lstStyle/>
          <a:p>
            <a:r>
              <a:rPr lang="en-US" sz="3200" dirty="0" smtClean="0">
                <a:solidFill>
                  <a:srgbClr val="213955"/>
                </a:solidFill>
              </a:rPr>
              <a:t>Quality Management (QM) Definition and Levels of Involvement</a:t>
            </a:r>
            <a:endParaRPr lang="en-US" sz="3200"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n-US" sz="2800" dirty="0" smtClean="0"/>
              <a:t>The primary purpose of this presentation is to clarify Quality Management as it relates to site-level documentation, processes, and activities.</a:t>
            </a:r>
          </a:p>
          <a:p>
            <a:pPr>
              <a:spcAft>
                <a:spcPts val="600"/>
              </a:spcAft>
            </a:pPr>
            <a:r>
              <a:rPr lang="en-US" sz="2800" dirty="0" smtClean="0"/>
              <a:t>The secondary purpose is to clarify tools that are available to support site-level QM.</a:t>
            </a:r>
          </a:p>
        </p:txBody>
      </p:sp>
      <p:sp>
        <p:nvSpPr>
          <p:cNvPr id="3" name="Title 2"/>
          <p:cNvSpPr>
            <a:spLocks noGrp="1"/>
          </p:cNvSpPr>
          <p:nvPr>
            <p:ph type="title"/>
          </p:nvPr>
        </p:nvSpPr>
        <p:spPr/>
        <p:txBody>
          <a:bodyPr>
            <a:normAutofit/>
          </a:bodyPr>
          <a:lstStyle/>
          <a:p>
            <a:r>
              <a:rPr lang="en-US" dirty="0" smtClean="0">
                <a:solidFill>
                  <a:srgbClr val="213955"/>
                </a:solidFill>
              </a:rPr>
              <a:t>Objectives of this Presentation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89462"/>
          </a:xfrm>
        </p:spPr>
        <p:txBody>
          <a:bodyPr/>
          <a:lstStyle/>
          <a:p>
            <a:pPr>
              <a:spcAft>
                <a:spcPts val="600"/>
              </a:spcAft>
            </a:pPr>
            <a:r>
              <a:rPr lang="en-US" sz="2800" dirty="0" smtClean="0"/>
              <a:t>When QM activities are implemented, a standard of data integrity and proper study conduct is established</a:t>
            </a:r>
          </a:p>
          <a:p>
            <a:pPr>
              <a:spcAft>
                <a:spcPts val="600"/>
              </a:spcAft>
            </a:pPr>
            <a:r>
              <a:rPr lang="en-US" dirty="0" smtClean="0"/>
              <a:t>QM includes BOTH processes aimed at prevention of errors as well as those associated with detection and correction of errors</a:t>
            </a:r>
          </a:p>
          <a:p>
            <a:pPr>
              <a:spcAft>
                <a:spcPts val="600"/>
              </a:spcAft>
            </a:pPr>
            <a:r>
              <a:rPr lang="en-US" dirty="0" smtClean="0"/>
              <a:t>Proactive prevention of errors means less time and money is required to correct errors downstream</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Objectives of Quality Management</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500"/>
          </a:xfrm>
        </p:spPr>
        <p:txBody>
          <a:bodyPr/>
          <a:lstStyle/>
          <a:p>
            <a:pPr>
              <a:spcBef>
                <a:spcPts val="600"/>
              </a:spcBef>
              <a:spcAft>
                <a:spcPts val="600"/>
              </a:spcAft>
            </a:pPr>
            <a:r>
              <a:rPr lang="en-US" sz="2800" dirty="0" smtClean="0"/>
              <a:t>Insufficient written procedures</a:t>
            </a:r>
          </a:p>
          <a:p>
            <a:pPr>
              <a:spcBef>
                <a:spcPts val="600"/>
              </a:spcBef>
              <a:spcAft>
                <a:spcPts val="600"/>
              </a:spcAft>
            </a:pPr>
            <a:r>
              <a:rPr lang="en-US" sz="2800" dirty="0" smtClean="0"/>
              <a:t>Written procedures not followed</a:t>
            </a:r>
          </a:p>
          <a:p>
            <a:pPr>
              <a:spcBef>
                <a:spcPts val="600"/>
              </a:spcBef>
              <a:spcAft>
                <a:spcPts val="600"/>
              </a:spcAft>
            </a:pPr>
            <a:r>
              <a:rPr lang="en-US" sz="2800" dirty="0" smtClean="0"/>
              <a:t>Training not done or incomplete</a:t>
            </a:r>
          </a:p>
          <a:p>
            <a:pPr>
              <a:spcBef>
                <a:spcPts val="600"/>
              </a:spcBef>
              <a:spcAft>
                <a:spcPts val="600"/>
              </a:spcAft>
            </a:pPr>
            <a:r>
              <a:rPr lang="en-US" sz="2800" dirty="0" smtClean="0"/>
              <a:t>Lack of ongoing checks to assess errors</a:t>
            </a:r>
          </a:p>
          <a:p>
            <a:pPr>
              <a:spcBef>
                <a:spcPts val="600"/>
              </a:spcBef>
              <a:spcAft>
                <a:spcPts val="600"/>
              </a:spcAft>
            </a:pPr>
            <a:r>
              <a:rPr lang="en-US" sz="2800" dirty="0" smtClean="0"/>
              <a:t>Individual roles and responsibilities are unclear or undefined</a:t>
            </a:r>
            <a:endParaRPr lang="en-US" sz="2800" dirty="0"/>
          </a:p>
        </p:txBody>
      </p:sp>
      <p:sp>
        <p:nvSpPr>
          <p:cNvPr id="4" name="Footer Placeholder 3"/>
          <p:cNvSpPr>
            <a:spLocks noGrp="1"/>
          </p:cNvSpPr>
          <p:nvPr>
            <p:ph type="ftr" sz="quarter" idx="10"/>
          </p:nvPr>
        </p:nvSpPr>
        <p:spPr/>
        <p:txBody>
          <a:bodyPr/>
          <a:lstStyle/>
          <a:p>
            <a:pPr>
              <a:defRPr/>
            </a:pPr>
            <a:r>
              <a:rPr lang="en-US" dirty="0"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5</a:t>
            </a:fld>
            <a:endParaRPr lang="en-US" dirty="0"/>
          </a:p>
        </p:txBody>
      </p:sp>
      <p:sp>
        <p:nvSpPr>
          <p:cNvPr id="6" name="Title 2"/>
          <p:cNvSpPr txBox="1">
            <a:spLocks/>
          </p:cNvSpPr>
          <p:nvPr/>
        </p:nvSpPr>
        <p:spPr>
          <a:xfrm>
            <a:off x="457200" y="338138"/>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13955"/>
                </a:solidFill>
                <a:effectLst>
                  <a:outerShdw blurRad="31750" dist="25400" dir="5400000" algn="tl" rotWithShape="0">
                    <a:srgbClr val="000000">
                      <a:alpha val="25000"/>
                    </a:srgbClr>
                  </a:outerShdw>
                </a:effectLst>
                <a:uLnTx/>
                <a:uFillTx/>
                <a:latin typeface="+mj-lt"/>
                <a:ea typeface="+mj-ea"/>
                <a:cs typeface="+mj-cs"/>
              </a:rPr>
              <a:t>Why Do Errors Occur at any Stage of  Clinical Research?</a:t>
            </a:r>
            <a:endParaRPr kumimoji="0" lang="en-US" sz="3600" b="1" i="0" u="none" strike="noStrike" kern="1200" cap="none" spc="0" normalizeH="0" baseline="0" noProof="0" dirty="0">
              <a:ln>
                <a:noFill/>
              </a:ln>
              <a:solidFill>
                <a:srgbClr val="213955"/>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7924800" cy="1600200"/>
          </a:xfrm>
        </p:spPr>
        <p:txBody>
          <a:bodyPr/>
          <a:lstStyle/>
          <a:p>
            <a:pPr marL="0">
              <a:buNone/>
            </a:pPr>
            <a:r>
              <a:rPr lang="en-US" sz="2800" dirty="0" smtClean="0"/>
              <a:t>Quality Management includes two main </a:t>
            </a:r>
          </a:p>
          <a:p>
            <a:pPr marL="0">
              <a:buNone/>
            </a:pPr>
            <a:r>
              <a:rPr lang="en-US" sz="2800" dirty="0" smtClean="0"/>
              <a:t>components: </a:t>
            </a:r>
          </a:p>
        </p:txBody>
      </p:sp>
      <p:sp>
        <p:nvSpPr>
          <p:cNvPr id="3" name="Title 2"/>
          <p:cNvSpPr>
            <a:spLocks noGrp="1"/>
          </p:cNvSpPr>
          <p:nvPr>
            <p:ph type="title"/>
          </p:nvPr>
        </p:nvSpPr>
        <p:spPr/>
        <p:txBody>
          <a:bodyPr>
            <a:noAutofit/>
          </a:bodyPr>
          <a:lstStyle/>
          <a:p>
            <a:r>
              <a:rPr lang="en-US" sz="3600" dirty="0" smtClean="0">
                <a:solidFill>
                  <a:srgbClr val="213955"/>
                </a:solidFill>
              </a:rPr>
              <a:t>Components of </a:t>
            </a:r>
            <a:br>
              <a:rPr lang="en-US" sz="3600" dirty="0" smtClean="0">
                <a:solidFill>
                  <a:srgbClr val="213955"/>
                </a:solidFill>
              </a:rPr>
            </a:br>
            <a:r>
              <a:rPr lang="en-US" sz="3600" dirty="0" smtClean="0">
                <a:solidFill>
                  <a:srgbClr val="213955"/>
                </a:solidFill>
              </a:rPr>
              <a:t>Quality Management </a:t>
            </a:r>
            <a:endParaRPr lang="en-US" sz="3600" dirty="0">
              <a:solidFill>
                <a:srgbClr val="213955"/>
              </a:solidFill>
            </a:endParaRPr>
          </a:p>
        </p:txBody>
      </p:sp>
      <p:graphicFrame>
        <p:nvGraphicFramePr>
          <p:cNvPr id="6" name="Diagram 5"/>
          <p:cNvGraphicFramePr/>
          <p:nvPr/>
        </p:nvGraphicFramePr>
        <p:xfrm>
          <a:off x="533400" y="2819400"/>
          <a:ext cx="7924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p:txBody>
          <a:bodyPr/>
          <a:lstStyle/>
          <a:p>
            <a:pPr>
              <a:defRPr/>
            </a:pPr>
            <a:r>
              <a:rPr lang="en-US" smtClean="0"/>
              <a:t>v2.0 - 2012-08-20</a:t>
            </a:r>
            <a:endParaRPr lang="en-US" dirty="0"/>
          </a:p>
        </p:txBody>
      </p:sp>
      <p:sp>
        <p:nvSpPr>
          <p:cNvPr id="8" name="Slide Number Placeholder 7"/>
          <p:cNvSpPr>
            <a:spLocks noGrp="1"/>
          </p:cNvSpPr>
          <p:nvPr>
            <p:ph type="sldNum" sz="quarter" idx="11"/>
          </p:nvPr>
        </p:nvSpPr>
        <p:spPr/>
        <p:txBody>
          <a:bodyPr/>
          <a:lstStyle/>
          <a:p>
            <a:pPr>
              <a:defRPr/>
            </a:pPr>
            <a:fld id="{63462529-A0C8-44E2-88FB-B6EB1F7A424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A set of operational activities intended to ensure the quality requirements are actually being met.  It is the ongoing review of data collection forms and other records for completeness and logic.</a:t>
            </a:r>
          </a:p>
        </p:txBody>
      </p:sp>
      <p:sp>
        <p:nvSpPr>
          <p:cNvPr id="3" name="Title 2"/>
          <p:cNvSpPr>
            <a:spLocks noGrp="1"/>
          </p:cNvSpPr>
          <p:nvPr>
            <p:ph type="title"/>
          </p:nvPr>
        </p:nvSpPr>
        <p:spPr/>
        <p:txBody>
          <a:bodyPr/>
          <a:lstStyle/>
          <a:p>
            <a:r>
              <a:rPr lang="en-US" dirty="0" smtClean="0">
                <a:solidFill>
                  <a:srgbClr val="213955"/>
                </a:solidFill>
              </a:rPr>
              <a:t>Quality Control (QC) Definition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3000"/>
            <a:ext cx="8077201" cy="5029200"/>
          </a:xfrm>
        </p:spPr>
        <p:txBody>
          <a:bodyPr/>
          <a:lstStyle/>
          <a:p>
            <a:r>
              <a:rPr lang="en-US" sz="2300" dirty="0" smtClean="0"/>
              <a:t>Relevant site staff activities would include, but not be limited to:</a:t>
            </a:r>
          </a:p>
          <a:p>
            <a:pPr lvl="1">
              <a:spcAft>
                <a:spcPts val="300"/>
              </a:spcAft>
            </a:pPr>
            <a:r>
              <a:rPr lang="en-US" dirty="0" smtClean="0"/>
              <a:t>Completion of checklists to confirm the appropriateness of each subject’s informed consent process</a:t>
            </a:r>
          </a:p>
          <a:p>
            <a:pPr lvl="1">
              <a:spcAft>
                <a:spcPts val="300"/>
              </a:spcAft>
            </a:pPr>
            <a:r>
              <a:rPr lang="en-US" dirty="0" smtClean="0"/>
              <a:t>Systematic comparison of the electronic (or paper, if applicable) clinical data to the medical records or other source documentation</a:t>
            </a:r>
          </a:p>
          <a:p>
            <a:pPr lvl="1">
              <a:spcAft>
                <a:spcPts val="300"/>
              </a:spcAft>
            </a:pPr>
            <a:r>
              <a:rPr lang="en-US" dirty="0" smtClean="0"/>
              <a:t>Ongoing review of the contents of the Essential Documents Binder (a.k.a. Investigator Site File/Binder) for completeness</a:t>
            </a:r>
          </a:p>
          <a:p>
            <a:pPr lvl="1">
              <a:spcAft>
                <a:spcPts val="300"/>
              </a:spcAft>
            </a:pPr>
            <a:r>
              <a:rPr lang="en-US" dirty="0" smtClean="0"/>
              <a:t>Maintaining temperature logs on specimen storage freezers</a:t>
            </a:r>
          </a:p>
        </p:txBody>
      </p:sp>
      <p:sp>
        <p:nvSpPr>
          <p:cNvPr id="3" name="Title 2"/>
          <p:cNvSpPr>
            <a:spLocks noGrp="1"/>
          </p:cNvSpPr>
          <p:nvPr>
            <p:ph type="title"/>
          </p:nvPr>
        </p:nvSpPr>
        <p:spPr>
          <a:xfrm>
            <a:off x="457200" y="274638"/>
            <a:ext cx="8229600" cy="944562"/>
          </a:xfrm>
        </p:spPr>
        <p:txBody>
          <a:bodyPr/>
          <a:lstStyle/>
          <a:p>
            <a:r>
              <a:rPr lang="en-US" dirty="0" smtClean="0">
                <a:solidFill>
                  <a:srgbClr val="213955"/>
                </a:solidFill>
              </a:rPr>
              <a:t>QC Examples</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89462"/>
          </a:xfrm>
        </p:spPr>
        <p:txBody>
          <a:bodyPr/>
          <a:lstStyle/>
          <a:p>
            <a:pPr>
              <a:spcAft>
                <a:spcPts val="600"/>
              </a:spcAft>
            </a:pPr>
            <a:r>
              <a:rPr lang="en-US" dirty="0" smtClean="0"/>
              <a:t>A set of activities intended to a) establish quality requirements and procedures; b) ensure that those requirements are being met and procedures followed; and c) verify that quality is being maintained. </a:t>
            </a:r>
          </a:p>
          <a:p>
            <a:pPr>
              <a:spcAft>
                <a:spcPts val="600"/>
              </a:spcAft>
            </a:pPr>
            <a:r>
              <a:rPr lang="en-US" dirty="0" smtClean="0"/>
              <a:t>This includes</a:t>
            </a:r>
            <a:r>
              <a:rPr lang="en-US" b="1" dirty="0" smtClean="0"/>
              <a:t> </a:t>
            </a:r>
            <a:r>
              <a:rPr lang="en-US" dirty="0" smtClean="0"/>
              <a:t>the generation of procedural documents to guide quality activities and the review of documentation to assess adherence to written procedures, policies, and regulations. </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213955"/>
                </a:solidFill>
              </a:rPr>
              <a:t>Quality Assurance (QA) Definition</a:t>
            </a:r>
            <a:endParaRPr lang="en-US" dirty="0">
              <a:solidFill>
                <a:srgbClr val="213955"/>
              </a:solidFill>
            </a:endParaRPr>
          </a:p>
        </p:txBody>
      </p:sp>
      <p:sp>
        <p:nvSpPr>
          <p:cNvPr id="4" name="Footer Placeholder 3"/>
          <p:cNvSpPr>
            <a:spLocks noGrp="1"/>
          </p:cNvSpPr>
          <p:nvPr>
            <p:ph type="ftr" sz="quarter" idx="10"/>
          </p:nvPr>
        </p:nvSpPr>
        <p:spPr/>
        <p:txBody>
          <a:bodyPr/>
          <a:lstStyle/>
          <a:p>
            <a:pPr>
              <a:defRPr/>
            </a:pPr>
            <a:r>
              <a:rPr lang="en-US" smtClean="0"/>
              <a:t>v2.0 - 2012-08-20</a:t>
            </a:r>
            <a:endParaRPr lang="en-US" dirty="0"/>
          </a:p>
        </p:txBody>
      </p:sp>
      <p:sp>
        <p:nvSpPr>
          <p:cNvPr id="5" name="Slide Number Placeholder 4"/>
          <p:cNvSpPr>
            <a:spLocks noGrp="1"/>
          </p:cNvSpPr>
          <p:nvPr>
            <p:ph type="sldNum" sz="quarter" idx="11"/>
          </p:nvPr>
        </p:nvSpPr>
        <p:spPr/>
        <p:txBody>
          <a:bodyPr/>
          <a:lstStyle/>
          <a:p>
            <a:pPr>
              <a:defRPr/>
            </a:pPr>
            <a:fld id="{63462529-A0C8-44E2-88FB-B6EB1F7A4249}"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300B7E52DEC34988A120D86BAEC373" ma:contentTypeVersion="2" ma:contentTypeDescription="Create a new document." ma:contentTypeScope="" ma:versionID="1eefdde7fd23d9efc996b222a53c3b05">
  <xsd:schema xmlns:xsd="http://www.w3.org/2001/XMLSchema" xmlns:xs="http://www.w3.org/2001/XMLSchema" xmlns:p="http://schemas.microsoft.com/office/2006/metadata/properties" xmlns:ns1="http://schemas.microsoft.com/sharepoint/v3" xmlns:ns2="852fece1-1881-41ae-961d-eb03a420f142" targetNamespace="http://schemas.microsoft.com/office/2006/metadata/properties" ma:root="true" ma:fieldsID="6f0c642b60894295f6ceb50427ff6d06" ns1:_="" ns2:_="">
    <xsd:import namespace="http://schemas.microsoft.com/sharepoint/v3"/>
    <xsd:import namespace="852fece1-1881-41ae-961d-eb03a420f142"/>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2fece1-1881-41ae-961d-eb03a420f142"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SourceURL xmlns="852fece1-1881-41ae-961d-eb03a420f142" xsi:nil="true"/>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DF8C0B82-A0F9-40F5-80F6-BD97367C1C9A}"/>
</file>

<file path=customXml/itemProps2.xml><?xml version="1.0" encoding="utf-8"?>
<ds:datastoreItem xmlns:ds="http://schemas.openxmlformats.org/officeDocument/2006/customXml" ds:itemID="{DA761DB7-C8D1-4B3B-A508-59FDDEDC3866}"/>
</file>

<file path=customXml/itemProps3.xml><?xml version="1.0" encoding="utf-8"?>
<ds:datastoreItem xmlns:ds="http://schemas.openxmlformats.org/officeDocument/2006/customXml" ds:itemID="{AB69DC8E-D226-4C9C-ADF4-5E681A520615}"/>
</file>

<file path=docProps/app.xml><?xml version="1.0" encoding="utf-8"?>
<Properties xmlns="http://schemas.openxmlformats.org/officeDocument/2006/extended-properties" xmlns:vt="http://schemas.openxmlformats.org/officeDocument/2006/docPropsVTypes">
  <Template/>
  <TotalTime>5033</TotalTime>
  <Words>1139</Words>
  <Application>Microsoft Office PowerPoint</Application>
  <PresentationFormat>On-screen Show (4:3)</PresentationFormat>
  <Paragraphs>116</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Slide 1</vt:lpstr>
      <vt:lpstr>Quality Management (QM) Definition and Levels of Involvement</vt:lpstr>
      <vt:lpstr>Objectives of this Presentation</vt:lpstr>
      <vt:lpstr>Objectives of Quality Management</vt:lpstr>
      <vt:lpstr>Slide 5</vt:lpstr>
      <vt:lpstr>Components of  Quality Management </vt:lpstr>
      <vt:lpstr>Quality Control (QC) Definition</vt:lpstr>
      <vt:lpstr>QC Examples</vt:lpstr>
      <vt:lpstr>Quality Assurance (QA) Definition</vt:lpstr>
      <vt:lpstr>QA Examples</vt:lpstr>
      <vt:lpstr>Preparing a Clinical Quality Management Plan</vt:lpstr>
      <vt:lpstr>Additional Quality Management Tools</vt:lpstr>
      <vt:lpstr>Storage of QM Materials</vt:lpstr>
      <vt:lpstr>Quality Management</vt:lpstr>
      <vt:lpstr> </vt:lpstr>
      <vt:lpstr> </vt:lpstr>
      <vt:lpstr> </vt:lpstr>
      <vt:lpstr> </vt:lpstr>
    </vt:vector>
  </TitlesOfParts>
  <Company>Duke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NIDCR Serious Adverse Event Reporting System</dc:title>
  <dc:creator>Matthew Curry</dc:creator>
  <cp:lastModifiedBy>aburgess</cp:lastModifiedBy>
  <cp:revision>533</cp:revision>
  <dcterms:created xsi:type="dcterms:W3CDTF">2009-07-22T00:38:27Z</dcterms:created>
  <dcterms:modified xsi:type="dcterms:W3CDTF">2012-08-23T18:32:50Z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0x01010073300B7E52DEC34988A120D86BAEC373</vt:lpwstr>
  </property>
</Properties>
</file>