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37" r:id="rId2"/>
    <p:sldId id="321" r:id="rId3"/>
    <p:sldId id="322" r:id="rId4"/>
    <p:sldId id="341" r:id="rId5"/>
    <p:sldId id="340" r:id="rId6"/>
    <p:sldId id="323" r:id="rId7"/>
    <p:sldId id="324" r:id="rId8"/>
    <p:sldId id="335" r:id="rId9"/>
    <p:sldId id="326" r:id="rId10"/>
    <p:sldId id="342" r:id="rId11"/>
    <p:sldId id="327" r:id="rId12"/>
    <p:sldId id="328" r:id="rId13"/>
    <p:sldId id="334" r:id="rId14"/>
    <p:sldId id="329" r:id="rId15"/>
    <p:sldId id="338" r:id="rId16"/>
    <p:sldId id="330" r:id="rId17"/>
    <p:sldId id="339" r:id="rId18"/>
    <p:sldId id="331" r:id="rId19"/>
    <p:sldId id="332" r:id="rId20"/>
    <p:sldId id="333" r:id="rId21"/>
    <p:sldId id="336" r:id="rId22"/>
  </p:sldIdLst>
  <p:sldSz cx="9144000" cy="6858000" type="screen4x3"/>
  <p:notesSz cx="6858000" cy="9296400"/>
  <p:custDataLst>
    <p:tags r:id="rId2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hatre-Owens, Amy (NIH/NIDCR) [C]" initials="MA([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955"/>
    <a:srgbClr val="227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71" autoAdjust="0"/>
  </p:normalViewPr>
  <p:slideViewPr>
    <p:cSldViewPr snapToObjects="1">
      <p:cViewPr>
        <p:scale>
          <a:sx n="66" d="100"/>
          <a:sy n="66" d="100"/>
        </p:scale>
        <p:origin x="822" y="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3C6CFFF9-643D-4B7F-ABAE-28720E502D38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091FD3FE-AB6E-4379-A245-FC6A56F7E0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04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0D12EAED-1A31-427A-9B23-326AE1901DAC}" type="datetime1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30B74F96-E9B2-4AEE-9357-506195064D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89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BC515F-0DA7-4038-AF9D-598697A8E547}" type="slidenum">
              <a:rPr lang="en-US" smtClean="0">
                <a:ea typeface="MS PGothic" pitchFamily="34" charset="-128"/>
              </a:rPr>
              <a:pPr/>
              <a:t>1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80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70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94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71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42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 SLIDE IF NO IP ON THE</a:t>
            </a:r>
            <a:r>
              <a:rPr lang="en-US" baseline="0" dirty="0"/>
              <a:t>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83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 SLIDE IF QM</a:t>
            </a:r>
            <a:r>
              <a:rPr lang="en-US" baseline="0" dirty="0"/>
              <a:t> REVIEWS WILL NOT BE COMPLETED BY THE CRA DURING ON-SITE VISITS ON THIS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83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BC515F-0DA7-4038-AF9D-598697A8E547}" type="slidenum">
              <a:rPr lang="en-US" smtClean="0">
                <a:ea typeface="MS PGothic" pitchFamily="34" charset="-128"/>
              </a:rPr>
              <a:pPr/>
              <a:t>2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749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67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3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93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35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74F96-E9B2-4AEE-9357-506195064D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pitchFamily="-107" charset="-128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pitchFamily="-107" charset="-128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10"/>
          </p:nvPr>
        </p:nvSpPr>
        <p:spPr>
          <a:xfrm>
            <a:off x="6296025" y="6408738"/>
            <a:ext cx="2351088" cy="365125"/>
          </a:xfrm>
        </p:spPr>
        <p:txBody>
          <a:bodyPr/>
          <a:lstStyle>
            <a:lvl1pPr>
              <a:defRPr sz="90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12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66A19BE-EC9E-4066-A01C-81BCE743A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FDFD-7A5F-4C8F-A707-249B379BF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FD513-8DB3-4C10-B63A-37E3C1BF01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27D92"/>
              </a:buClr>
              <a:defRPr/>
            </a:lvl1pPr>
            <a:lvl2pPr>
              <a:buClr>
                <a:srgbClr val="227D92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6296025" y="6408738"/>
            <a:ext cx="2351088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61D0-4BEE-461A-AFC7-B8CE020EDC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D741F4-C622-434E-8658-56CC47270E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3A955D-71B2-45E8-9397-0E7BC4667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8A7D36-4425-4F80-B8F0-1674212B91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66AD4A-DFBE-47F5-999F-2FE2D71B1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64DE-1C0E-454E-B173-3341278FF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6413D1-7987-41B3-9A07-5321070B4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ＭＳ Ｐゴシック" pitchFamily="-107" charset="-128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ＭＳ Ｐゴシック" pitchFamily="-107" charset="-128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656B7C3-FE52-41BD-B3A1-B261BD1862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ＭＳ Ｐゴシック" pitchFamily="-107" charset="-128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ＭＳ Ｐゴシック" pitchFamily="-107" charset="-128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ＭＳ Ｐゴシック" pitchFamily="-107" charset="-128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ＭＳ Ｐゴシック" pitchFamily="-107" charset="-128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dirty="0"/>
              <a:t>2017-10-09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  <a:ea typeface="ＭＳ Ｐゴシック" pitchFamily="-107" charset="-128"/>
                <a:cs typeface="+mn-cs"/>
              </a:defRPr>
            </a:lvl1pPr>
            <a:extLst/>
          </a:lstStyle>
          <a:p>
            <a:pPr>
              <a:defRPr/>
            </a:pPr>
            <a:fld id="{A73475C2-F0D2-4389-B068-A885AAD01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3" r:id="rId1"/>
    <p:sldLayoutId id="2147484574" r:id="rId2"/>
    <p:sldLayoutId id="2147484575" r:id="rId3"/>
    <p:sldLayoutId id="2147484576" r:id="rId4"/>
    <p:sldLayoutId id="2147484577" r:id="rId5"/>
    <p:sldLayoutId id="2147484578" r:id="rId6"/>
    <p:sldLayoutId id="2147484570" r:id="rId7"/>
    <p:sldLayoutId id="2147484579" r:id="rId8"/>
    <p:sldLayoutId id="2147484580" r:id="rId9"/>
    <p:sldLayoutId id="2147484571" r:id="rId10"/>
    <p:sldLayoutId id="21474845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en_mcgurk@rhoworl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A6FCFF4-4A14-4651-90E2-E66F2014A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11" y="152186"/>
            <a:ext cx="7772400" cy="448552"/>
          </a:xfrm>
        </p:spPr>
        <p:txBody>
          <a:bodyPr>
            <a:normAutofit/>
          </a:bodyPr>
          <a:lstStyle/>
          <a:p>
            <a:pPr algn="l" defTabSz="457200"/>
            <a:r>
              <a:rPr lang="en-US" sz="180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Tool Summary Sheet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636" y="532913"/>
            <a:ext cx="84581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+mn-lt"/>
              </a:rPr>
              <a:t>Note: This hidden slide will not show in a slide presentation.  Remove before providing slide deck to sites.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308215"/>
              </p:ext>
            </p:extLst>
          </p:nvPr>
        </p:nvGraphicFramePr>
        <p:xfrm>
          <a:off x="431656" y="993955"/>
          <a:ext cx="8000999" cy="4124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5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Tool: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73152" marB="0">
                    <a:solidFill>
                      <a:srgbClr val="227D9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eaLnBrk="1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defRPr/>
                      </a:pPr>
                      <a:r>
                        <a:rPr kumimoji="0" 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Clinical Monitoring Overview Training Slides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73152" marB="0">
                    <a:solidFill>
                      <a:srgbClr val="227D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Purpose: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73152" marB="0">
                    <a:solidFill>
                      <a:srgbClr val="227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let study staff know what to expect during a monitoring visit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73152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60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Audience/User: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73152" marB="0">
                    <a:solidFill>
                      <a:srgbClr val="227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NIDCR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study staff, including PIs, Sub-Is, and Site Study Coordinators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73152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5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Details: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73152" marB="0">
                    <a:solidFill>
                      <a:srgbClr val="227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This training</a:t>
                      </a:r>
                      <a:r>
                        <a:rPr lang="en-US" sz="1100" baseline="0" dirty="0">
                          <a:effectLst/>
                          <a:latin typeface="+mn-lt"/>
                        </a:rPr>
                        <a:t> presentation provides an overview of types of on-site monitoring visits and what takes place during these visits, as well as an overview of follow-up activities.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aseline="0" dirty="0">
                          <a:effectLst/>
                          <a:latin typeface="+mn-lt"/>
                        </a:rPr>
                        <a:t>Speaker notes are not provided. 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73152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Best Practice Recommendations: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73152" marB="0">
                    <a:solidFill>
                      <a:srgbClr val="227D92"/>
                    </a:solidFill>
                  </a:tcPr>
                </a:tc>
                <a:tc>
                  <a:txBody>
                    <a:bodyPr/>
                    <a:lstStyle/>
                    <a:p>
                      <a:pPr marL="169863" marR="0" lvl="0" indent="-169863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Delete the slide containing</a:t>
                      </a:r>
                      <a:r>
                        <a:rPr lang="en-US" sz="1100" baseline="0" dirty="0">
                          <a:effectLst/>
                          <a:latin typeface="+mn-lt"/>
                        </a:rPr>
                        <a:t> this Tool Summary Sheet before presenting or providing this presentation to a study site.</a:t>
                      </a:r>
                    </a:p>
                    <a:p>
                      <a:pPr marL="169863" marR="0" lvl="0" indent="-169863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Include additional study-specific details as applicable for the study and monitoring activities. </a:t>
                      </a:r>
                    </a:p>
                    <a:p>
                      <a:pPr marL="169863" marR="0" lvl="0" indent="-169863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Slides that are not applicable for the study (e.g., Investigational Product storage/ accountability/disposition, review of Quality Management documentation) can be removed.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731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5224790"/>
            <a:ext cx="17526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Tool Revision History: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660A2E-A05F-445E-933E-3F0B44EF112A}"/>
              </a:ext>
            </a:extLst>
          </p:cNvPr>
          <p:cNvSpPr/>
          <p:nvPr/>
        </p:nvSpPr>
        <p:spPr>
          <a:xfrm>
            <a:off x="711126" y="5526531"/>
            <a:ext cx="1346274" cy="217880"/>
          </a:xfrm>
          <a:prstGeom prst="rect">
            <a:avLst/>
          </a:prstGeom>
          <a:ln w="12700">
            <a:solidFill>
              <a:srgbClr val="213955"/>
            </a:solidFill>
          </a:ln>
        </p:spPr>
        <p:txBody>
          <a:bodyPr wrap="square" lIns="0" tIns="18288" rIns="0" bIns="18288">
            <a:spAutoFit/>
          </a:bodyPr>
          <a:lstStyle/>
          <a:p>
            <a:pPr marL="0" marR="0" algn="ctr">
              <a:lnSpc>
                <a:spcPct val="114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100" b="1" dirty="0">
                <a:latin typeface="Calibri"/>
                <a:ea typeface="Times New Roman"/>
                <a:cs typeface="Times New Roman"/>
              </a:rPr>
              <a:t>Version</a:t>
            </a:r>
            <a:endParaRPr lang="en-US" sz="1100" dirty="0">
              <a:latin typeface="Arial"/>
              <a:ea typeface="Times New Roman"/>
              <a:cs typeface="Times New Roman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3814"/>
              </p:ext>
            </p:extLst>
          </p:nvPr>
        </p:nvGraphicFramePr>
        <p:xfrm>
          <a:off x="711126" y="5756466"/>
          <a:ext cx="6375475" cy="630428"/>
        </p:xfrm>
        <a:graphic>
          <a:graphicData uri="http://schemas.openxmlformats.org/drawingml/2006/table">
            <a:tbl>
              <a:tblPr firstRow="1" firstCol="1" bandRow="1"/>
              <a:tblGrid>
                <a:gridCol w="58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Number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Summary of Revisions Made: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07Jun2012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First approved</a:t>
                      </a:r>
                      <a:r>
                        <a:rPr lang="en-US" sz="100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version.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2.0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31Oct2017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Added detailed introduction to NIDCR OCTOM and clinical monitoring;</a:t>
                      </a:r>
                      <a:r>
                        <a:rPr lang="en-US" sz="1000" baseline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updated visit activity details; added as- needed slides for IP accountability and QM review</a:t>
                      </a: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781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Interim Monitoring Visit Activities</a:t>
            </a:r>
          </a:p>
        </p:txBody>
      </p:sp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9138"/>
          </a:xfrm>
          <a:noFill/>
        </p:spPr>
        <p:txBody>
          <a:bodyPr/>
          <a:lstStyle/>
          <a:p>
            <a:pPr marL="365125" lvl="1" indent="-255588">
              <a:spcBef>
                <a:spcPts val="400"/>
              </a:spcBef>
              <a:spcAft>
                <a:spcPts val="600"/>
              </a:spcAft>
              <a:buSzPct val="68000"/>
              <a:buFont typeface="Wingdings 3" pitchFamily="18" charset="2"/>
              <a:buChar char=""/>
              <a:defRPr/>
            </a:pPr>
            <a:r>
              <a:rPr lang="en-US" sz="2600" dirty="0">
                <a:latin typeface="Calibri" pitchFamily="34" charset="0"/>
              </a:rPr>
              <a:t>Serious Adverse Events (SAEs), Unanticipated Problems (UPs)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defRPr/>
            </a:pPr>
            <a:r>
              <a:rPr lang="en-US" sz="2400" dirty="0">
                <a:latin typeface="Calibri" pitchFamily="34" charset="0"/>
              </a:rPr>
              <a:t>Initial report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defRPr/>
            </a:pPr>
            <a:r>
              <a:rPr lang="en-US" sz="2400" dirty="0">
                <a:latin typeface="Calibri" pitchFamily="34" charset="0"/>
              </a:rPr>
              <a:t>Follow-up information</a:t>
            </a:r>
          </a:p>
          <a:p>
            <a:pPr marL="365125" lvl="1" indent="-255588">
              <a:spcBef>
                <a:spcPts val="400"/>
              </a:spcBef>
              <a:spcAft>
                <a:spcPts val="600"/>
              </a:spcAft>
              <a:buSzPct val="68000"/>
              <a:buFont typeface="Wingdings 3" pitchFamily="18" charset="2"/>
              <a:buChar char=""/>
              <a:defRPr/>
            </a:pPr>
            <a:r>
              <a:rPr lang="en-US" sz="2600" dirty="0">
                <a:latin typeface="Calibri" pitchFamily="34" charset="0"/>
              </a:rPr>
              <a:t>Protocol Deviations Review  </a:t>
            </a:r>
          </a:p>
          <a:p>
            <a:pPr marL="365125" lvl="1" indent="-255588">
              <a:spcBef>
                <a:spcPts val="400"/>
              </a:spcBef>
              <a:spcAft>
                <a:spcPts val="600"/>
              </a:spcAft>
              <a:buSzPct val="68000"/>
              <a:buFont typeface="Wingdings 3" pitchFamily="18" charset="2"/>
              <a:buChar char=""/>
              <a:defRPr/>
            </a:pPr>
            <a:r>
              <a:rPr lang="en-US" sz="2600" dirty="0">
                <a:latin typeface="Calibri" pitchFamily="34" charset="0"/>
              </a:rPr>
              <a:t>Research Specimen Review</a:t>
            </a:r>
          </a:p>
          <a:p>
            <a:pPr marL="365125" lvl="1" indent="-255588">
              <a:spcBef>
                <a:spcPts val="400"/>
              </a:spcBef>
              <a:spcAft>
                <a:spcPts val="600"/>
              </a:spcAft>
              <a:buSzPct val="68000"/>
              <a:buFont typeface="Wingdings 3" pitchFamily="18" charset="2"/>
              <a:buChar char=""/>
              <a:defRPr/>
            </a:pPr>
            <a:r>
              <a:rPr lang="en-US" sz="2600" dirty="0">
                <a:latin typeface="Calibri" pitchFamily="34" charset="0"/>
              </a:rPr>
              <a:t>Investigational Product Accountability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59BA41D-27F7-406D-85FF-B83226389504}" type="slidenum">
              <a:rPr lang="en-US" smtClean="0">
                <a:ea typeface="MS PGothic" pitchFamily="34" charset="-128"/>
              </a:rPr>
              <a:pPr/>
              <a:t>10</a:t>
            </a:fld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2023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Consent Form Review</a:t>
            </a:r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77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Obtained prior to initiation of study procedures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Process documented in source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Date and time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Version reviewed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Study personnel conducting the discussion(s)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Topics discussed with participant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Adequate time for review of consent and questions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Participant received copy of consent document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Valid signatures and dates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Correct version signed, including updates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572895C-757D-4DE2-8799-E6E0439874C7}" type="slidenum">
              <a:rPr lang="en-US" smtClean="0">
                <a:ea typeface="MS PGothic" pitchFamily="34" charset="-128"/>
              </a:rPr>
              <a:pPr/>
              <a:t>11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Source Documentation and Data Collection Form to Database Review</a:t>
            </a: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2938"/>
          </a:xfrm>
        </p:spPr>
        <p:txBody>
          <a:bodyPr/>
          <a:lstStyle/>
          <a:p>
            <a:pPr>
              <a:spcAft>
                <a:spcPts val="600"/>
              </a:spcAft>
              <a:buFont typeface="Wingdings 3" pitchFamily="18" charset="2"/>
              <a:buNone/>
            </a:pPr>
            <a:r>
              <a:rPr lang="en-US" sz="2400" dirty="0">
                <a:latin typeface="Calibri" pitchFamily="34" charset="0"/>
              </a:rPr>
              <a:t>The CRA will review and verify: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Accurate, complete, and current source documentation is being maintained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Participant eligibility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Completion of protocol-specified procedures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Proper documentation and reporting of UPs/SAEs in the source and data collection forms/database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Accuracy of data recorded on data collection forms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Items entered directly in the database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15C1901-7466-4AFA-B883-AB04F46DD78B}" type="slidenum">
              <a:rPr lang="en-US" smtClean="0">
                <a:ea typeface="MS PGothic" pitchFamily="34" charset="-128"/>
              </a:rPr>
              <a:pPr/>
              <a:t>12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Investigator Site File Review</a:t>
            </a:r>
          </a:p>
        </p:txBody>
      </p:sp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Verify and review all required essential documents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Verify all documents are current and expired documents are replaced, with maintenance of previous versions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Review Delegation of Responsibilities Log to ensure it is current and includes all site staff with signatures and appropriate study responsibilities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Review Training Logs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Sign Monitoring Visit Log for each day of the visit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20F0F0-44F1-4150-894C-E6CABDFCB1CA}" type="slidenum">
              <a:rPr lang="en-US" smtClean="0">
                <a:ea typeface="MS PGothic" pitchFamily="34" charset="-128"/>
              </a:rPr>
              <a:pPr/>
              <a:t>13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Unanticipated Problems/Serious Adverse Events</a:t>
            </a:r>
          </a:p>
        </p:txBody>
      </p:sp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52938"/>
          </a:xfrm>
        </p:spPr>
        <p:txBody>
          <a:bodyPr/>
          <a:lstStyle/>
          <a:p>
            <a:pPr>
              <a:spcAft>
                <a:spcPts val="600"/>
              </a:spcAft>
              <a:buFont typeface="Wingdings 3" pitchFamily="18" charset="2"/>
              <a:buNone/>
            </a:pPr>
            <a:r>
              <a:rPr lang="en-US" sz="2400" dirty="0">
                <a:latin typeface="Calibri" pitchFamily="34" charset="0"/>
              </a:rPr>
              <a:t>The CRA will: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Follow-up on previously reported UPs/SAEs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Verify all newly reported events against source documentation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Identify unreported events recorded in source documentation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Confirm events reported to IRB and as outlined in the protocol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C4B6E10-4219-4B26-AAC1-1BB0CBEC2CE9}" type="slidenum">
              <a:rPr lang="en-US" smtClean="0">
                <a:ea typeface="MS PGothic" pitchFamily="34" charset="-128"/>
              </a:rPr>
              <a:pPr/>
              <a:t>14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Investigational Product (IP) Accountability</a:t>
            </a:r>
          </a:p>
        </p:txBody>
      </p:sp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2938"/>
          </a:xfrm>
        </p:spPr>
        <p:txBody>
          <a:bodyPr/>
          <a:lstStyle/>
          <a:p>
            <a:pPr>
              <a:spcAft>
                <a:spcPts val="600"/>
              </a:spcAft>
              <a:buFont typeface="Wingdings 3" pitchFamily="18" charset="2"/>
              <a:buNone/>
            </a:pPr>
            <a:r>
              <a:rPr lang="en-US" sz="2400" dirty="0">
                <a:latin typeface="Calibri" pitchFamily="34" charset="0"/>
              </a:rPr>
              <a:t>The CRA will: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Confirm shipping, storage, dispensing, and return of IP are occurring according to the protocol and MOP/SOPs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Perform IP counts for stock and returned supply against dispensing logs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Confirm proper disposition of used/unused IP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C4B6E10-4219-4B26-AAC1-1BB0CBEC2CE9}" type="slidenum">
              <a:rPr lang="en-US" smtClean="0">
                <a:ea typeface="MS PGothic" pitchFamily="34" charset="-128"/>
              </a:rPr>
              <a:pPr/>
              <a:t>15</a:t>
            </a:fld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5008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Protocol Deviations</a:t>
            </a:r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  <a:buFont typeface="Wingdings 3" pitchFamily="18" charset="2"/>
              <a:buNone/>
            </a:pPr>
            <a:r>
              <a:rPr lang="en-US" sz="2400" dirty="0">
                <a:latin typeface="Calibri" pitchFamily="34" charset="0"/>
              </a:rPr>
              <a:t>The CRA will: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Identify potential deviations for discussion with study team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Verify that deviations are documented in source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Verify deviations were reported to the IRB per their guidelines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Address deviations with site personnel and establish plans to prevent future occurrence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95444D7-45DA-48D5-B898-C08C536E44DB}" type="slidenum">
              <a:rPr lang="en-US" smtClean="0">
                <a:ea typeface="MS PGothic" pitchFamily="34" charset="-128"/>
              </a:rPr>
              <a:pPr/>
              <a:t>16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Quality Management (QM) Review</a:t>
            </a:r>
          </a:p>
        </p:txBody>
      </p:sp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2938"/>
          </a:xfrm>
        </p:spPr>
        <p:txBody>
          <a:bodyPr/>
          <a:lstStyle/>
          <a:p>
            <a:pPr>
              <a:spcAft>
                <a:spcPts val="600"/>
              </a:spcAft>
              <a:buFont typeface="Wingdings 3" pitchFamily="18" charset="2"/>
              <a:buNone/>
            </a:pPr>
            <a:r>
              <a:rPr lang="en-US" sz="2400" dirty="0">
                <a:latin typeface="Calibri" pitchFamily="34" charset="0"/>
              </a:rPr>
              <a:t>The CRA will: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Review site-level QM reports against the QM Plan, for studies with on-site clinical monitoring where QM reports are not sent to NIDCR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Note resolution of items noted in QM reports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Note any suggested items for follow-up or action based on QM findings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C4B6E10-4219-4B26-AAC1-1BB0CBEC2CE9}" type="slidenum">
              <a:rPr lang="en-US" smtClean="0">
                <a:ea typeface="MS PGothic" pitchFamily="34" charset="-128"/>
              </a:rPr>
              <a:pPr/>
              <a:t>17</a:t>
            </a:fld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9148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For-Cause Visit Activities</a:t>
            </a:r>
          </a:p>
        </p:txBody>
      </p:sp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  <a:buFont typeface="Wingdings 3" pitchFamily="18" charset="2"/>
              <a:buNone/>
            </a:pPr>
            <a:r>
              <a:rPr lang="en-US" sz="2400" dirty="0">
                <a:latin typeface="Calibri" pitchFamily="34" charset="0"/>
              </a:rPr>
              <a:t>May include: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Activities generally conducted during an IMV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Discussion and review of site operations and study management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Training/re-training, as appropriate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Examples:  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Training for new study team member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Visit new pharmacy location 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Report of findings suggests on-site follow-up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614332F-2651-454E-9612-D78D55F689A8}" type="slidenum">
              <a:rPr lang="en-US" smtClean="0">
                <a:ea typeface="MS PGothic" pitchFamily="34" charset="-128"/>
              </a:rPr>
              <a:pPr/>
              <a:t>18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Close-Out Visit Activities</a:t>
            </a:r>
          </a:p>
        </p:txBody>
      </p:sp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17513" y="914400"/>
            <a:ext cx="8229600" cy="5494338"/>
          </a:xfrm>
        </p:spPr>
        <p:txBody>
          <a:bodyPr/>
          <a:lstStyle/>
          <a:p>
            <a:pPr>
              <a:spcAft>
                <a:spcPts val="600"/>
              </a:spcAft>
              <a:buFont typeface="Wingdings 3" pitchFamily="18" charset="2"/>
              <a:buNone/>
            </a:pPr>
            <a:r>
              <a:rPr lang="en-US" sz="2400" dirty="0">
                <a:latin typeface="Calibri" pitchFamily="34" charset="0"/>
              </a:rPr>
              <a:t>Will include: 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Calibri" pitchFamily="34" charset="0"/>
              </a:rPr>
              <a:t>Final consent form review, if needed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Calibri" pitchFamily="34" charset="0"/>
              </a:rPr>
              <a:t>Verification of required essential documents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Calibri" pitchFamily="34" charset="0"/>
              </a:rPr>
              <a:t>Completion of data review and source verification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Calibri" pitchFamily="34" charset="0"/>
              </a:rPr>
              <a:t>Confirmation that UPs/SAEs have been documented in data collection forms and reported appropriately 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Calibri" pitchFamily="34" charset="0"/>
              </a:rPr>
              <a:t>Confirmation that all lab samples have been shipped, as applicable, and appropriately stored  </a:t>
            </a:r>
            <a:endParaRPr lang="en-US" sz="2200" dirty="0">
              <a:solidFill>
                <a:srgbClr val="7030A0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latin typeface="Calibri" pitchFamily="34" charset="0"/>
              </a:rPr>
              <a:t>Confirmation of change in study status with IRB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Calibri" pitchFamily="34" charset="0"/>
              </a:rPr>
              <a:t>Confirmation of study record storage location and that PI is aware of applicable record retention policies and possibility of audits  by a regulatory agency or other group in future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ABB4CBC-ED08-4739-B7C7-56E096D3BA3A}" type="slidenum">
              <a:rPr lang="en-US" smtClean="0">
                <a:ea typeface="MS PGothic" pitchFamily="34" charset="-128"/>
              </a:rPr>
              <a:pPr/>
              <a:t>19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8ED9A4-0D47-4471-A807-0C14C1650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173" y="541168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213955"/>
                </a:solidFill>
                <a:latin typeface="Calibri" pitchFamily="34" charset="0"/>
              </a:rPr>
              <a:t>Clinical Monitoring</a:t>
            </a:r>
            <a:endParaRPr lang="en-US" sz="4400" dirty="0"/>
          </a:p>
        </p:txBody>
      </p:sp>
      <p:sp>
        <p:nvSpPr>
          <p:cNvPr id="9218" name="Subtitle 13"/>
          <p:cNvSpPr>
            <a:spLocks noGrp="1"/>
          </p:cNvSpPr>
          <p:nvPr>
            <p:ph type="subTitle" idx="1"/>
          </p:nvPr>
        </p:nvSpPr>
        <p:spPr>
          <a:xfrm>
            <a:off x="590663" y="2364187"/>
            <a:ext cx="7772400" cy="1199704"/>
          </a:xfrm>
        </p:spPr>
        <p:txBody>
          <a:bodyPr anchor="ctr"/>
          <a:lstStyle/>
          <a:p>
            <a:pPr marR="0" algn="ctr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3600" dirty="0">
                <a:solidFill>
                  <a:schemeClr val="tx1"/>
                </a:solidFill>
                <a:latin typeface="Calibri" pitchFamily="34" charset="0"/>
              </a:rPr>
              <a:t>&lt;Teleconference/Visit&gt;</a:t>
            </a:r>
            <a:br>
              <a:rPr lang="en-US" sz="36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Calibri" pitchFamily="34" charset="0"/>
              </a:rPr>
              <a:t>&lt;</a:t>
            </a:r>
            <a:r>
              <a:rPr lang="en-US" sz="3600" i="1" dirty="0">
                <a:solidFill>
                  <a:schemeClr val="tx1"/>
                </a:solidFill>
                <a:latin typeface="Calibri" pitchFamily="34" charset="0"/>
              </a:rPr>
              <a:t>Protocol Number</a:t>
            </a:r>
            <a:r>
              <a:rPr lang="en-US" sz="3600" dirty="0">
                <a:solidFill>
                  <a:schemeClr val="tx1"/>
                </a:solidFill>
                <a:latin typeface="Calibri" pitchFamily="34" charset="0"/>
              </a:rPr>
              <a:t>&gt;: &lt;</a:t>
            </a:r>
            <a:r>
              <a:rPr lang="en-US" sz="3600" i="1" dirty="0">
                <a:solidFill>
                  <a:schemeClr val="tx1"/>
                </a:solidFill>
                <a:latin typeface="Calibri" pitchFamily="34" charset="0"/>
              </a:rPr>
              <a:t>Protocol Title</a:t>
            </a:r>
            <a:r>
              <a:rPr lang="en-US" sz="3600" dirty="0">
                <a:solidFill>
                  <a:schemeClr val="tx1"/>
                </a:solidFill>
                <a:latin typeface="Calibri" pitchFamily="34" charset="0"/>
              </a:rPr>
              <a:t>&gt;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en-US" sz="2400" dirty="0">
              <a:latin typeface="Calibri" pitchFamily="34" charset="0"/>
            </a:endParaRPr>
          </a:p>
        </p:txBody>
      </p:sp>
      <p:grpSp>
        <p:nvGrpSpPr>
          <p:cNvPr id="10243" name="Group 9" descr="Clinical Research Operations and Management Support&#10;Rho, Inc., Federal Division"/>
          <p:cNvGrpSpPr>
            <a:grpSpLocks/>
          </p:cNvGrpSpPr>
          <p:nvPr/>
        </p:nvGrpSpPr>
        <p:grpSpPr bwMode="auto">
          <a:xfrm>
            <a:off x="228600" y="5688013"/>
            <a:ext cx="4343400" cy="865188"/>
            <a:chOff x="457200" y="1228165"/>
            <a:chExt cx="4343395" cy="1048198"/>
          </a:xfrm>
        </p:grpSpPr>
        <p:sp>
          <p:nvSpPr>
            <p:cNvPr id="10249" name="TextBox 7"/>
            <p:cNvSpPr txBox="1">
              <a:spLocks noChangeArrowheads="1"/>
            </p:cNvSpPr>
            <p:nvPr/>
          </p:nvSpPr>
          <p:spPr bwMode="auto">
            <a:xfrm>
              <a:off x="457200" y="1228165"/>
              <a:ext cx="2057356" cy="1006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Calibri" pitchFamily="34" charset="0"/>
                </a:rPr>
                <a:t>CROMS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62198" y="1418572"/>
              <a:ext cx="2438397" cy="8577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00" b="1" dirty="0">
                  <a:latin typeface="+mj-lt"/>
                  <a:ea typeface="ＭＳ Ｐゴシック" pitchFamily="-107" charset="-128"/>
                </a:rPr>
                <a:t>C</a:t>
              </a:r>
              <a:r>
                <a:rPr lang="en-US" sz="1000" b="1" dirty="0">
                  <a:ea typeface="ＭＳ Ｐゴシック" pitchFamily="-107" charset="-128"/>
                </a:rPr>
                <a:t>linical Research Operations and Management Support</a:t>
              </a:r>
            </a:p>
            <a:p>
              <a:pPr>
                <a:defRPr/>
              </a:pPr>
              <a:r>
                <a:rPr lang="en-US" sz="1000" dirty="0">
                  <a:ea typeface="ＭＳ Ｐゴシック" pitchFamily="-107" charset="-128"/>
                </a:rPr>
                <a:t>Rho, Inc., Federal Division</a:t>
              </a:r>
            </a:p>
            <a:p>
              <a:pPr>
                <a:defRPr/>
              </a:pPr>
              <a:endParaRPr lang="en-US" sz="1000" b="1" dirty="0">
                <a:latin typeface="+mj-lt"/>
                <a:ea typeface="ＭＳ Ｐゴシック" pitchFamily="-107" charset="-128"/>
              </a:endParaRPr>
            </a:p>
          </p:txBody>
        </p:sp>
      </p:grpSp>
      <p:grpSp>
        <p:nvGrpSpPr>
          <p:cNvPr id="14" name="Group 13" descr="National Institutes of Health logo. National Institute of Dental and Craniofacial Research."/>
          <p:cNvGrpSpPr/>
          <p:nvPr/>
        </p:nvGrpSpPr>
        <p:grpSpPr>
          <a:xfrm>
            <a:off x="5629308" y="5757142"/>
            <a:ext cx="2849265" cy="762000"/>
            <a:chOff x="5715000" y="5933440"/>
            <a:chExt cx="2819400" cy="762000"/>
          </a:xfrm>
        </p:grpSpPr>
        <p:sp>
          <p:nvSpPr>
            <p:cNvPr id="15" name="Rectangle 14"/>
            <p:cNvSpPr/>
            <p:nvPr/>
          </p:nvSpPr>
          <p:spPr>
            <a:xfrm>
              <a:off x="5715000" y="5933440"/>
              <a:ext cx="28194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 descr="National Institute of Dental and Craniofacial Research logo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9300" y="6085522"/>
              <a:ext cx="2590800" cy="4578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v2.0 - 2017-10-31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Monitoring Visit Follow-Up Activities</a:t>
            </a:r>
          </a:p>
        </p:txBody>
      </p:sp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648200"/>
          </a:xfrm>
        </p:spPr>
        <p:txBody>
          <a:bodyPr/>
          <a:lstStyle/>
          <a:p>
            <a:pPr>
              <a:spcAft>
                <a:spcPts val="600"/>
              </a:spcAft>
              <a:buFont typeface="Wingdings 3" pitchFamily="18" charset="2"/>
              <a:buNone/>
            </a:pPr>
            <a:r>
              <a:rPr lang="en-US" sz="2400" dirty="0">
                <a:latin typeface="Calibri" pitchFamily="34" charset="0"/>
              </a:rPr>
              <a:t>The CRA will: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Review visit findings and help develop an action plan if needed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Answer questions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Discuss significant findings with CROMS LCRA, Project Manager (PM), and NIDCR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Program and OCTOM staff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Prepare a visit report, follow-up letter, and action items tracker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Documents are reviewed and approved by NIDCR OCTOM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Work with the study team to schedule a teleconference approximately 4 weeks after receipt of the monitoring visit documents to follow-up on outstanding action items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E24B3DE-BCFE-4CA4-B845-4FF25F0E50B6}" type="slidenum">
              <a:rPr lang="en-US" smtClean="0">
                <a:ea typeface="MS PGothic" pitchFamily="34" charset="-128"/>
              </a:rPr>
              <a:pPr/>
              <a:t>20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400" dirty="0">
                <a:solidFill>
                  <a:srgbClr val="213955"/>
                </a:solidFill>
                <a:latin typeface="Calibri" pitchFamily="34" charset="0"/>
              </a:rPr>
              <a:t>Contact Information</a:t>
            </a:r>
          </a:p>
        </p:txBody>
      </p:sp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Lauren McGurk, Principal Clinical Research Associate</a:t>
            </a:r>
          </a:p>
          <a:p>
            <a:pPr marL="630238" lvl="2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CROMS Lead CRA</a:t>
            </a:r>
          </a:p>
          <a:p>
            <a:pPr lvl="2"/>
            <a:r>
              <a:rPr lang="en-US" dirty="0">
                <a:latin typeface="Calibri" pitchFamily="34" charset="0"/>
                <a:cs typeface="Calibri" pitchFamily="34" charset="0"/>
              </a:rPr>
              <a:t>Ph:  919-595-6858</a:t>
            </a:r>
          </a:p>
          <a:p>
            <a:pPr lvl="2"/>
            <a:r>
              <a:rPr lang="en-US" dirty="0">
                <a:latin typeface="Calibri" pitchFamily="34" charset="0"/>
                <a:cs typeface="Calibri" pitchFamily="34" charset="0"/>
              </a:rPr>
              <a:t>Email:  </a:t>
            </a:r>
            <a:r>
              <a:rPr lang="en-US" dirty="0">
                <a:latin typeface="Calibri" pitchFamily="34" charset="0"/>
                <a:cs typeface="Calibri" pitchFamily="34" charset="0"/>
                <a:hlinkClick r:id="rId2"/>
              </a:rPr>
              <a:t>lauren_mcgurk@rhoworld.com</a:t>
            </a:r>
            <a:endParaRPr lang="en-US" sz="4000" b="1" dirty="0">
              <a:solidFill>
                <a:srgbClr val="213955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A5F3C31-9E0E-45DA-8D2D-88F3E8EC78C5}" type="slidenum">
              <a:rPr lang="en-US" smtClean="0">
                <a:ea typeface="MS PGothic" pitchFamily="34" charset="-128"/>
              </a:rPr>
              <a:pPr/>
              <a:t>21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Clinical Monitoring</a:t>
            </a:r>
          </a:p>
        </p:txBody>
      </p:sp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07888" y="1371600"/>
            <a:ext cx="8229600" cy="3995738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400" dirty="0">
                <a:latin typeface="Calibri" pitchFamily="34" charset="0"/>
              </a:rPr>
              <a:t>NIDCR via OCTOM has a contract with Rho called CROMS (Clinical Research Operations and Management Support)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>
                <a:latin typeface="Calibri" pitchFamily="34" charset="0"/>
              </a:rPr>
              <a:t>This study has been selected for clinical monitoring as part of the clinical terms of award process.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>
                <a:latin typeface="Calibri" pitchFamily="34" charset="0"/>
              </a:rPr>
              <a:t>Acceptance of the terms and conditions of grant award includes agreement to be in compliance with NIDCR monitoring expectations.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>
                <a:latin typeface="Calibri" pitchFamily="34" charset="0"/>
              </a:rPr>
              <a:t>CROMS Clinical Research Associates (CRAs) provide independent clinical monitoring on behalf of NIDCR.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000" dirty="0">
                <a:latin typeface="Calibri" pitchFamily="34" charset="0"/>
              </a:rPr>
              <a:t>Does not preclude study teams from conducting their own monitoring visits that report to other institutions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BF55A59-0E19-4AE2-9C9E-96738012F943}" type="slidenum">
              <a:rPr lang="en-US" smtClean="0">
                <a:ea typeface="MS PGothic" pitchFamily="34" charset="-128"/>
              </a:rPr>
              <a:pPr/>
              <a:t>3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Clinical Monitoring </a:t>
            </a:r>
          </a:p>
        </p:txBody>
      </p:sp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07888" y="1371600"/>
            <a:ext cx="8229600" cy="3995738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400" dirty="0">
                <a:latin typeface="Calibri" pitchFamily="34" charset="0"/>
              </a:rPr>
              <a:t>CROMS and NIDCR collaborate to establish the Clinical Monitoring Plan (CMP) for each study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>
                <a:latin typeface="Calibri" pitchFamily="34" charset="0"/>
              </a:rPr>
              <a:t>Timing and frequency of visits are based on several factors, including level of risk and enrollment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200" u="sng" dirty="0">
                <a:latin typeface="Calibri" pitchFamily="34" charset="0"/>
              </a:rPr>
              <a:t>CMP Part A </a:t>
            </a:r>
            <a:r>
              <a:rPr lang="en-US" sz="2200" dirty="0">
                <a:latin typeface="Calibri" pitchFamily="34" charset="0"/>
              </a:rPr>
              <a:t>– General description of monitoring activities conducted on all CROMS studies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200" u="sng" dirty="0">
                <a:latin typeface="Calibri" pitchFamily="34" charset="0"/>
              </a:rPr>
              <a:t>CMP Part B </a:t>
            </a:r>
            <a:r>
              <a:rPr lang="en-US" sz="2200" dirty="0">
                <a:latin typeface="Calibri" pitchFamily="34" charset="0"/>
              </a:rPr>
              <a:t>– Study-specific details:</a:t>
            </a:r>
          </a:p>
          <a:p>
            <a:pPr lvl="2">
              <a:spcAft>
                <a:spcPts val="600"/>
              </a:spcAft>
              <a:buClr>
                <a:schemeClr val="accent1"/>
              </a:buClr>
              <a:defRPr/>
            </a:pPr>
            <a:r>
              <a:rPr lang="en-US" sz="2000" dirty="0">
                <a:latin typeface="Calibri" pitchFamily="34" charset="0"/>
              </a:rPr>
              <a:t>Frequency of visits</a:t>
            </a:r>
          </a:p>
          <a:p>
            <a:pPr lvl="2">
              <a:spcAft>
                <a:spcPts val="600"/>
              </a:spcAft>
              <a:buClr>
                <a:schemeClr val="accent1"/>
              </a:buClr>
              <a:defRPr/>
            </a:pPr>
            <a:r>
              <a:rPr lang="en-US" sz="2000" dirty="0">
                <a:latin typeface="Calibri" pitchFamily="34" charset="0"/>
              </a:rPr>
              <a:t>Percentage of consent and chart review</a:t>
            </a:r>
          </a:p>
          <a:p>
            <a:pPr>
              <a:spcAft>
                <a:spcPts val="600"/>
              </a:spcAft>
              <a:defRPr/>
            </a:pPr>
            <a:r>
              <a:rPr lang="en-US" sz="2600" dirty="0">
                <a:latin typeface="Calibri" pitchFamily="34" charset="0"/>
              </a:rPr>
              <a:t>CMP Part B may be finalized after site initiation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BF55A59-0E19-4AE2-9C9E-96738012F943}" type="slidenum">
              <a:rPr lang="en-US" smtClean="0">
                <a:ea typeface="MS PGothic" pitchFamily="34" charset="-128"/>
              </a:rPr>
              <a:pPr/>
              <a:t>4</a:t>
            </a:fld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8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Clinical Monitoring</a:t>
            </a:r>
          </a:p>
        </p:txBody>
      </p:sp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17513" y="1481138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600" dirty="0">
                <a:latin typeface="Calibri" pitchFamily="34" charset="0"/>
              </a:rPr>
              <a:t>The CRA will review study documents and may observe study processes to confirm adherence to: 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defRPr/>
            </a:pPr>
            <a:r>
              <a:rPr lang="en-US" sz="2400" dirty="0">
                <a:latin typeface="Calibri" pitchFamily="34" charset="0"/>
              </a:rPr>
              <a:t>Good Clinical Practice (GCP)</a:t>
            </a:r>
          </a:p>
          <a:p>
            <a:pPr lvl="2">
              <a:spcBef>
                <a:spcPts val="4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defRPr/>
            </a:pPr>
            <a:r>
              <a:rPr lang="en-US" sz="2200" dirty="0">
                <a:latin typeface="Calibri" pitchFamily="34" charset="0"/>
              </a:rPr>
              <a:t>Data integrity</a:t>
            </a:r>
          </a:p>
          <a:p>
            <a:pPr lvl="2">
              <a:spcBef>
                <a:spcPts val="4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defRPr/>
            </a:pPr>
            <a:r>
              <a:rPr lang="en-US" sz="2200" dirty="0">
                <a:latin typeface="Calibri" pitchFamily="34" charset="0"/>
              </a:rPr>
              <a:t>Informed consent process and documentation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defRPr/>
            </a:pPr>
            <a:r>
              <a:rPr lang="en-US" sz="2400" dirty="0">
                <a:latin typeface="Calibri" pitchFamily="34" charset="0"/>
              </a:rPr>
              <a:t>Study protocol 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defRPr/>
            </a:pPr>
            <a:r>
              <a:rPr lang="en-US" sz="2400" dirty="0">
                <a:latin typeface="Calibri" pitchFamily="34" charset="0"/>
              </a:rPr>
              <a:t>All other applicable regulations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BF55A59-0E19-4AE2-9C9E-96738012F943}" type="slidenum">
              <a:rPr lang="en-US" smtClean="0">
                <a:ea typeface="MS PGothic" pitchFamily="34" charset="-128"/>
              </a:rPr>
              <a:pPr/>
              <a:t>5</a:t>
            </a:fld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8351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On-Site Visits</a:t>
            </a:r>
          </a:p>
        </p:txBody>
      </p:sp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>
                <a:latin typeface="Calibri" pitchFamily="34" charset="0"/>
              </a:rPr>
              <a:t>3 types of visits may be conducted by the CRA: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Interim monitoring visit (IMV)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For-cause visit (FCV)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Close-out Visit (COV)</a:t>
            </a:r>
          </a:p>
          <a:p>
            <a:pPr>
              <a:spcAft>
                <a:spcPts val="600"/>
              </a:spcAft>
            </a:pPr>
            <a:r>
              <a:rPr lang="en-US" sz="2600" dirty="0">
                <a:latin typeface="Calibri" pitchFamily="34" charset="0"/>
              </a:rPr>
              <a:t>CRA attends Site Initiation Visit (SIV)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8949FFB-A868-42DD-816D-FA6306A1285A}" type="slidenum">
              <a:rPr lang="en-US" smtClean="0">
                <a:ea typeface="MS PGothic" pitchFamily="34" charset="-128"/>
              </a:rPr>
              <a:pPr/>
              <a:t>6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Visit Scheduling</a:t>
            </a:r>
          </a:p>
        </p:txBody>
      </p:sp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38368" y="1676400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>
                <a:latin typeface="Calibri" pitchFamily="34" charset="0"/>
              </a:rPr>
              <a:t>Rho CRA schedules the visit with the study team</a:t>
            </a:r>
          </a:p>
          <a:p>
            <a:pPr>
              <a:spcAft>
                <a:spcPts val="600"/>
              </a:spcAft>
            </a:pPr>
            <a:r>
              <a:rPr lang="en-US" sz="2600" dirty="0">
                <a:latin typeface="Calibri" pitchFamily="34" charset="0"/>
              </a:rPr>
              <a:t>Visits are generally scheduled approximately a month ahead of time</a:t>
            </a:r>
          </a:p>
          <a:p>
            <a:pPr>
              <a:spcAft>
                <a:spcPts val="600"/>
              </a:spcAft>
            </a:pPr>
            <a:r>
              <a:rPr lang="en-US" sz="2600" dirty="0">
                <a:latin typeface="Calibri" pitchFamily="34" charset="0"/>
              </a:rPr>
              <a:t>Brief teleconference ahead of first IMV, as desired</a:t>
            </a:r>
          </a:p>
          <a:p>
            <a:pPr>
              <a:spcAft>
                <a:spcPts val="600"/>
              </a:spcAft>
            </a:pPr>
            <a:r>
              <a:rPr lang="en-US" sz="2600" dirty="0">
                <a:latin typeface="Calibri" pitchFamily="34" charset="0"/>
              </a:rPr>
              <a:t>Confirmation letter and tentative agenda sent to the team approximately 2 weeks before visit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6D604D2-3A07-4D5A-A4D5-B7A5C080B821}" type="slidenum">
              <a:rPr lang="en-US" smtClean="0">
                <a:ea typeface="MS PGothic" pitchFamily="34" charset="-128"/>
              </a:rPr>
              <a:pPr/>
              <a:t>7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Visit Requirements</a:t>
            </a:r>
          </a:p>
        </p:txBody>
      </p:sp>
      <p:sp>
        <p:nvSpPr>
          <p:cNvPr id="14340" name="Content Placeholder 4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5259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>
                <a:latin typeface="Calibri" pitchFamily="34" charset="0"/>
              </a:rPr>
              <a:t>During on-site visits, the CRA will need access to the following: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Work space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Investigator site file (including access to ISF documents maintained electronically, if applicable)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Research records (paper and electronic)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Calibri" pitchFamily="34" charset="0"/>
              </a:rPr>
              <a:t>All signed consent forms</a:t>
            </a:r>
            <a:endParaRPr lang="en-US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6C50B40-12F5-4EC7-B3A0-C162BE853DA6}" type="slidenum">
              <a:rPr lang="en-US" smtClean="0">
                <a:ea typeface="MS PGothic" pitchFamily="34" charset="-128"/>
              </a:rPr>
              <a:pPr/>
              <a:t>8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213955"/>
                </a:solidFill>
                <a:latin typeface="Calibri" pitchFamily="34" charset="0"/>
              </a:rPr>
              <a:t>Interim Monitoring Visit Activities</a:t>
            </a:r>
          </a:p>
        </p:txBody>
      </p:sp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589547" y="1417638"/>
            <a:ext cx="8229600" cy="47879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600" dirty="0">
                <a:latin typeface="Calibri" pitchFamily="34" charset="0"/>
              </a:rPr>
              <a:t>Consent form review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200" dirty="0">
                <a:latin typeface="Calibri" pitchFamily="34" charset="0"/>
              </a:rPr>
              <a:t>Consent documents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latin typeface="Calibri" pitchFamily="34" charset="0"/>
              </a:rPr>
              <a:t>Documentation of consent process in chart</a:t>
            </a:r>
          </a:p>
          <a:p>
            <a:pPr>
              <a:spcAft>
                <a:spcPts val="600"/>
              </a:spcAft>
              <a:defRPr/>
            </a:pPr>
            <a:r>
              <a:rPr lang="en-US" sz="2600" dirty="0">
                <a:latin typeface="Calibri" pitchFamily="34" charset="0"/>
              </a:rPr>
              <a:t>Chart review/source verification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200" dirty="0">
                <a:latin typeface="Calibri" pitchFamily="34" charset="0"/>
              </a:rPr>
              <a:t>Read-only database access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200" dirty="0">
                <a:latin typeface="Calibri" pitchFamily="34" charset="0"/>
              </a:rPr>
              <a:t>Number of charts, selected data elements and percentage of data in each chart to be reviewed is addressed in the CMP</a:t>
            </a:r>
          </a:p>
          <a:p>
            <a:pPr>
              <a:spcAft>
                <a:spcPts val="600"/>
              </a:spcAft>
              <a:defRPr/>
            </a:pPr>
            <a:r>
              <a:rPr lang="en-US" sz="2600" dirty="0">
                <a:latin typeface="Calibri" pitchFamily="34" charset="0"/>
              </a:rPr>
              <a:t>Investigator site file review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200" dirty="0">
                <a:latin typeface="Calibri" pitchFamily="34" charset="0"/>
              </a:rPr>
              <a:t>Electronic file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200" dirty="0">
                <a:latin typeface="Calibri" pitchFamily="34" charset="0"/>
              </a:rPr>
              <a:t>Paper file/binder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59BA41D-27F7-406D-85FF-B83226389504}" type="slidenum">
              <a:rPr lang="en-US" smtClean="0">
                <a:ea typeface="MS PGothic" pitchFamily="34" charset="-128"/>
              </a:rPr>
              <a:pPr/>
              <a:t>9</a:t>
            </a:fld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b77c968b-f48e-4598-8f6c-d05e14fdb0a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4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227D92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</TotalTime>
  <Words>1318</Words>
  <Application>Microsoft Office PowerPoint</Application>
  <PresentationFormat>On-screen Show (4:3)</PresentationFormat>
  <Paragraphs>202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Concourse</vt:lpstr>
      <vt:lpstr>Tool Summary Sheet</vt:lpstr>
      <vt:lpstr>Clinical Monitoring</vt:lpstr>
      <vt:lpstr>Clinical Monitoring</vt:lpstr>
      <vt:lpstr>Clinical Monitoring </vt:lpstr>
      <vt:lpstr>Clinical Monitoring</vt:lpstr>
      <vt:lpstr>On-Site Visits</vt:lpstr>
      <vt:lpstr>Visit Scheduling</vt:lpstr>
      <vt:lpstr>Visit Requirements</vt:lpstr>
      <vt:lpstr>Interim Monitoring Visit Activities</vt:lpstr>
      <vt:lpstr>Interim Monitoring Visit Activities</vt:lpstr>
      <vt:lpstr>Consent Form Review</vt:lpstr>
      <vt:lpstr>Source Documentation and Data Collection Form to Database Review</vt:lpstr>
      <vt:lpstr>Investigator Site File Review</vt:lpstr>
      <vt:lpstr>Unanticipated Problems/Serious Adverse Events</vt:lpstr>
      <vt:lpstr>Investigational Product (IP) Accountability</vt:lpstr>
      <vt:lpstr>Protocol Deviations</vt:lpstr>
      <vt:lpstr>Quality Management (QM) Review</vt:lpstr>
      <vt:lpstr>For-Cause Visit Activities</vt:lpstr>
      <vt:lpstr>Close-Out Visit Activities</vt:lpstr>
      <vt:lpstr>Monitoring Visit Follow-Up Activities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 Summary Sheet: Clinical Monitoring</dc:title>
  <dc:subject>Tool Summary Sheet: Clinical Monitoring Presentation Template to let study staff know what to expect during a monitoring visit.</dc:subject>
  <dc:creator>National Institutes of Health; National Institute of Dental and Craniofacial Research</dc:creator>
  <cp:keywords>CROMS; Clinical Research Operations and Management Support; NIH; NIDCR; National Institutes of Health; National Institute of Dental and Craniofacial Research; Clinical Monitoring, Tool Summary Sheet, </cp:keywords>
  <cp:lastModifiedBy>Guy Hendrickson</cp:lastModifiedBy>
  <cp:revision>279</cp:revision>
  <dcterms:created xsi:type="dcterms:W3CDTF">2009-07-22T00:38:27Z</dcterms:created>
  <dcterms:modified xsi:type="dcterms:W3CDTF">2018-02-28T04:06:03Z</dcterms:modified>
</cp:coreProperties>
</file>