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2.xml" ContentType="application/vnd.openxmlformats-officedocument.presentationml.notesSlide+xml"/>
  <Override PartName="/ppt/tags/tag39.xml" ContentType="application/vnd.openxmlformats-officedocument.presentationml.tags+xml"/>
  <Override PartName="/ppt/notesSlides/notesSlide1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57" r:id="rId6"/>
    <p:sldId id="258" r:id="rId7"/>
    <p:sldId id="279" r:id="rId8"/>
    <p:sldId id="281" r:id="rId9"/>
    <p:sldId id="305" r:id="rId10"/>
    <p:sldId id="336" r:id="rId11"/>
    <p:sldId id="283" r:id="rId12"/>
    <p:sldId id="294" r:id="rId13"/>
    <p:sldId id="321" r:id="rId14"/>
    <p:sldId id="332" r:id="rId15"/>
    <p:sldId id="333" r:id="rId16"/>
    <p:sldId id="334" r:id="rId17"/>
    <p:sldId id="286" r:id="rId18"/>
    <p:sldId id="300" r:id="rId19"/>
    <p:sldId id="324" r:id="rId20"/>
    <p:sldId id="287" r:id="rId21"/>
    <p:sldId id="302" r:id="rId22"/>
    <p:sldId id="325" r:id="rId23"/>
    <p:sldId id="311" r:id="rId24"/>
    <p:sldId id="337" r:id="rId25"/>
    <p:sldId id="284" r:id="rId26"/>
    <p:sldId id="296" r:id="rId27"/>
    <p:sldId id="322" r:id="rId28"/>
    <p:sldId id="285" r:id="rId29"/>
    <p:sldId id="298" r:id="rId30"/>
    <p:sldId id="323" r:id="rId31"/>
    <p:sldId id="339" r:id="rId32"/>
    <p:sldId id="338" r:id="rId33"/>
    <p:sldId id="282" r:id="rId34"/>
    <p:sldId id="292" r:id="rId35"/>
    <p:sldId id="309" r:id="rId36"/>
    <p:sldId id="288" r:id="rId37"/>
    <p:sldId id="304" r:id="rId38"/>
    <p:sldId id="326" r:id="rId39"/>
    <p:sldId id="307" r:id="rId40"/>
    <p:sldId id="328" r:id="rId41"/>
    <p:sldId id="329" r:id="rId42"/>
    <p:sldId id="265" r:id="rId43"/>
    <p:sldId id="335" r:id="rId44"/>
    <p:sldId id="331" r:id="rId45"/>
    <p:sldId id="272" r:id="rId46"/>
  </p:sldIdLst>
  <p:sldSz cx="18288000" cy="10287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7E3"/>
    <a:srgbClr val="55B8AD"/>
    <a:srgbClr val="3660AA"/>
    <a:srgbClr val="A9DBD5"/>
    <a:srgbClr val="0066CC"/>
    <a:srgbClr val="003399"/>
    <a:srgbClr val="333399"/>
    <a:srgbClr val="3333CC"/>
    <a:srgbClr val="59595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F3086-7A32-478E-BF91-B109F55AE39E}" v="4" dt="2024-08-19T14:54:39.314"/>
    <p1510:client id="{8D92F450-ABB9-4C84-B67E-423260C757EE}" v="24" dt="2024-08-19T14:38:08.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427" autoAdjust="0"/>
    <p:restoredTop sz="86405" autoAdjust="0"/>
  </p:normalViewPr>
  <p:slideViewPr>
    <p:cSldViewPr>
      <p:cViewPr>
        <p:scale>
          <a:sx n="66" d="100"/>
          <a:sy n="66" d="100"/>
        </p:scale>
        <p:origin x="536" y="940"/>
      </p:cViewPr>
      <p:guideLst>
        <p:guide orient="horz" pos="2160"/>
        <p:guide pos="2880"/>
      </p:guideLst>
    </p:cSldViewPr>
  </p:slideViewPr>
  <p:outlineViewPr>
    <p:cViewPr>
      <p:scale>
        <a:sx n="33" d="100"/>
        <a:sy n="33" d="100"/>
      </p:scale>
      <p:origin x="0" y="-776"/>
    </p:cViewPr>
  </p:outlineViewPr>
  <p:notesTextViewPr>
    <p:cViewPr>
      <p:scale>
        <a:sx n="100" d="100"/>
        <a:sy n="100" d="100"/>
      </p:scale>
      <p:origin x="0" y="0"/>
    </p:cViewPr>
  </p:notesTextViewPr>
  <p:sorterViewPr>
    <p:cViewPr>
      <p:scale>
        <a:sx n="50" d="100"/>
        <a:sy n="50" d="100"/>
      </p:scale>
      <p:origin x="0" y="-321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Catherine (NIH/NIDCR) [E]" userId="67c40af8-6ba9-4fdf-814a-1b7107ddf75f" providerId="ADAL" clId="{1BAF3086-7A32-478E-BF91-B109F55AE39E}"/>
    <pc:docChg chg="undo custSel modSld">
      <pc:chgData name="Evans, Catherine (NIH/NIDCR) [E]" userId="67c40af8-6ba9-4fdf-814a-1b7107ddf75f" providerId="ADAL" clId="{1BAF3086-7A32-478E-BF91-B109F55AE39E}" dt="2024-08-19T14:54:11.346" v="3" actId="478"/>
      <pc:docMkLst>
        <pc:docMk/>
      </pc:docMkLst>
      <pc:sldChg chg="addSp delSp modSp mod">
        <pc:chgData name="Evans, Catherine (NIH/NIDCR) [E]" userId="67c40af8-6ba9-4fdf-814a-1b7107ddf75f" providerId="ADAL" clId="{1BAF3086-7A32-478E-BF91-B109F55AE39E}" dt="2024-08-19T14:54:11.346" v="3" actId="478"/>
        <pc:sldMkLst>
          <pc:docMk/>
          <pc:sldMk cId="4083325755" sldId="331"/>
        </pc:sldMkLst>
        <pc:spChg chg="mod">
          <ac:chgData name="Evans, Catherine (NIH/NIDCR) [E]" userId="67c40af8-6ba9-4fdf-814a-1b7107ddf75f" providerId="ADAL" clId="{1BAF3086-7A32-478E-BF91-B109F55AE39E}" dt="2024-08-19T14:54:10.888" v="2" actId="6549"/>
          <ac:spMkLst>
            <pc:docMk/>
            <pc:sldMk cId="4083325755" sldId="331"/>
            <ac:spMk id="23" creationId="{E75133E4-F4F6-38A0-D164-BA2679C9986A}"/>
          </ac:spMkLst>
        </pc:spChg>
        <pc:picChg chg="add del">
          <ac:chgData name="Evans, Catherine (NIH/NIDCR) [E]" userId="67c40af8-6ba9-4fdf-814a-1b7107ddf75f" providerId="ADAL" clId="{1BAF3086-7A32-478E-BF91-B109F55AE39E}" dt="2024-08-19T14:54:11.346" v="3" actId="478"/>
          <ac:picMkLst>
            <pc:docMk/>
            <pc:sldMk cId="4083325755" sldId="331"/>
            <ac:picMk id="13" creationId="{2797DB36-E811-A576-D798-0256847BB8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idcr.nih.gov/careers-traini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raining.nih.gov/research-training/hs/hs-si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idcr.nih.gov/careers-training/resources-high-school-educator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AC36B7-325C-4173-AEA5-C43F54510295}" type="slidenum">
              <a:rPr lang="en-GB" smtClean="0"/>
              <a:t>30</a:t>
            </a:fld>
            <a:endParaRPr lang="en-GB"/>
          </a:p>
        </p:txBody>
      </p:sp>
    </p:spTree>
    <p:extLst>
      <p:ext uri="{BB962C8B-B14F-4D97-AF65-F5344CB8AC3E}">
        <p14:creationId xmlns:p14="http://schemas.microsoft.com/office/powerpoint/2010/main" val="358524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31</a:t>
            </a:fld>
            <a:endParaRPr lang="en-GB"/>
          </a:p>
        </p:txBody>
      </p:sp>
    </p:spTree>
    <p:extLst>
      <p:ext uri="{BB962C8B-B14F-4D97-AF65-F5344CB8AC3E}">
        <p14:creationId xmlns:p14="http://schemas.microsoft.com/office/powerpoint/2010/main" val="142394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ontserrat" pitchFamily="2" charset="0"/>
                <a:hlinkClick r:id="rId3"/>
              </a:rPr>
              <a:t>website links to NIH training opportunities</a:t>
            </a:r>
            <a:r>
              <a:rPr lang="en-GB" sz="1200" dirty="0">
                <a:latin typeface="Montserrat" pitchFamily="2" charset="0"/>
              </a:rPr>
              <a:t> </a:t>
            </a:r>
            <a:r>
              <a:rPr lang="en-US" dirty="0">
                <a:hlinkClick r:id="rId3"/>
              </a:rPr>
              <a:t>https://www.nidcr.nih.gov/careers-training</a:t>
            </a:r>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37</a:t>
            </a:fld>
            <a:endParaRPr lang="en-GB"/>
          </a:p>
        </p:txBody>
      </p:sp>
    </p:spTree>
    <p:extLst>
      <p:ext uri="{BB962C8B-B14F-4D97-AF65-F5344CB8AC3E}">
        <p14:creationId xmlns:p14="http://schemas.microsoft.com/office/powerpoint/2010/main" val="91215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ontserrat" pitchFamily="2" charset="0"/>
                <a:hlinkClick r:id="rId3"/>
              </a:rPr>
              <a:t>website for summer internships and other programs</a:t>
            </a:r>
            <a:r>
              <a:rPr lang="en-GB" sz="1200" dirty="0">
                <a:latin typeface="Montserrat" pitchFamily="2" charset="0"/>
              </a:rPr>
              <a:t>  </a:t>
            </a:r>
            <a:r>
              <a:rPr lang="en-US" dirty="0">
                <a:hlinkClick r:id="rId3"/>
              </a:rPr>
              <a:t>https://www.training.nih.gov/research-training/hs/hs-sip/</a:t>
            </a:r>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38</a:t>
            </a:fld>
            <a:endParaRPr lang="en-GB"/>
          </a:p>
        </p:txBody>
      </p:sp>
    </p:spTree>
    <p:extLst>
      <p:ext uri="{BB962C8B-B14F-4D97-AF65-F5344CB8AC3E}">
        <p14:creationId xmlns:p14="http://schemas.microsoft.com/office/powerpoint/2010/main" val="173542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2400"/>
              </a:spcAft>
              <a:buFont typeface="Arial" panose="020B0604020202020204" pitchFamily="34" charset="0"/>
              <a:buChar char="•"/>
            </a:pPr>
            <a:r>
              <a:rPr lang="en-GB" sz="1200" b="0" dirty="0">
                <a:solidFill>
                  <a:schemeClr val="bg1"/>
                </a:solidFill>
                <a:latin typeface="Montserrat SemiBold" pitchFamily="2" charset="77"/>
              </a:rPr>
              <a:t>Read the </a:t>
            </a:r>
            <a:r>
              <a:rPr lang="en-GB" sz="1200" b="0" dirty="0">
                <a:solidFill>
                  <a:schemeClr val="bg1"/>
                </a:solidFill>
                <a:latin typeface="Montserrat SemiBold" pitchFamily="2" charset="77"/>
                <a:hlinkClick r:id="rId3">
                  <a:extLst>
                    <a:ext uri="{A12FA001-AC4F-418D-AE19-62706E023703}">
                      <ahyp:hlinkClr xmlns:ahyp="http://schemas.microsoft.com/office/drawing/2018/hyperlinkcolor" val="tx"/>
                    </a:ext>
                  </a:extLst>
                </a:hlinkClick>
              </a:rPr>
              <a:t>article</a:t>
            </a:r>
            <a:r>
              <a:rPr lang="en-GB" sz="1200" b="0" dirty="0">
                <a:solidFill>
                  <a:schemeClr val="bg1"/>
                </a:solidFill>
                <a:latin typeface="Montserrat SemiBold" pitchFamily="2" charset="77"/>
              </a:rPr>
              <a:t> (</a:t>
            </a:r>
            <a:r>
              <a:rPr lang="en-US" b="0" dirty="0">
                <a:hlinkClick r:id="rId3"/>
              </a:rPr>
              <a:t>https://www.nidcr.nih.gov/careers-training/resources-high-school-educators</a:t>
            </a:r>
            <a:r>
              <a:rPr lang="en-US" b="0" dirty="0"/>
              <a:t>)</a:t>
            </a:r>
            <a:endParaRPr lang="en-GB" sz="1200" b="0" dirty="0">
              <a:solidFill>
                <a:schemeClr val="bg1"/>
              </a:solidFill>
              <a:latin typeface="Montserrat SemiBold" pitchFamily="2" charset="77"/>
            </a:endParaRPr>
          </a:p>
          <a:p>
            <a:pPr marL="45720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sz="1200" b="0" dirty="0">
                <a:solidFill>
                  <a:schemeClr val="bg1"/>
                </a:solidFill>
                <a:latin typeface="Montserrat SemiBold" pitchFamily="2" charset="0"/>
              </a:rPr>
              <a:t>Download the </a:t>
            </a:r>
            <a:r>
              <a:rPr lang="en-GB" sz="1200" b="0" dirty="0">
                <a:solidFill>
                  <a:schemeClr val="bg1"/>
                </a:solidFill>
                <a:latin typeface="Montserrat SemiBold" pitchFamily="2" charset="0"/>
                <a:hlinkClick r:id="rId3">
                  <a:extLst>
                    <a:ext uri="{A12FA001-AC4F-418D-AE19-62706E023703}">
                      <ahyp:hlinkClr xmlns:ahyp="http://schemas.microsoft.com/office/drawing/2018/hyperlinkcolor" val="tx"/>
                    </a:ext>
                  </a:extLst>
                </a:hlinkClick>
              </a:rPr>
              <a:t>activity sheet</a:t>
            </a:r>
            <a:r>
              <a:rPr lang="en-GB" sz="1200" b="0" dirty="0">
                <a:solidFill>
                  <a:schemeClr val="bg1"/>
                </a:solidFill>
                <a:latin typeface="Montserrat SemiBold" pitchFamily="2" charset="0"/>
              </a:rPr>
              <a:t> (</a:t>
            </a:r>
            <a:r>
              <a:rPr lang="en-US" b="0" dirty="0">
                <a:hlinkClick r:id="rId3"/>
              </a:rPr>
              <a:t>https://www.nidcr.nih.gov/careers-training/resources-high-school-educators</a:t>
            </a:r>
            <a:r>
              <a:rPr lang="en-US" b="0" dirty="0"/>
              <a:t>)</a:t>
            </a:r>
            <a:endParaRPr lang="en-GB" sz="1200" b="0" dirty="0">
              <a:solidFill>
                <a:schemeClr val="bg1"/>
              </a:solidFill>
              <a:latin typeface="Montserrat SemiBold" pitchFamily="2" charset="0"/>
            </a:endParaRPr>
          </a:p>
          <a:p>
            <a:pPr marL="457200" indent="-457200">
              <a:spcAft>
                <a:spcPts val="2400"/>
              </a:spcAft>
              <a:buFont typeface="Arial" panose="020B0604020202020204" pitchFamily="34" charset="0"/>
              <a:buChar char="•"/>
            </a:pPr>
            <a:r>
              <a:rPr lang="en-GB" sz="1200" b="0" dirty="0">
                <a:solidFill>
                  <a:schemeClr val="bg1"/>
                </a:solidFill>
                <a:latin typeface="Montserrat SemiBold" pitchFamily="2" charset="77"/>
              </a:rPr>
              <a:t>Watch the </a:t>
            </a:r>
            <a:r>
              <a:rPr lang="en-GB" sz="1200" b="0" dirty="0">
                <a:solidFill>
                  <a:schemeClr val="bg1"/>
                </a:solidFill>
                <a:latin typeface="Montserrat SemiBold" pitchFamily="2" charset="77"/>
                <a:hlinkClick r:id="rId3">
                  <a:extLst>
                    <a:ext uri="{A12FA001-AC4F-418D-AE19-62706E023703}">
                      <ahyp:hlinkClr xmlns:ahyp="http://schemas.microsoft.com/office/drawing/2018/hyperlinkcolor" val="tx"/>
                    </a:ext>
                  </a:extLst>
                </a:hlinkClick>
              </a:rPr>
              <a:t>animation</a:t>
            </a:r>
            <a:r>
              <a:rPr lang="en-GB" sz="1200" b="0" dirty="0">
                <a:solidFill>
                  <a:schemeClr val="bg1"/>
                </a:solidFill>
                <a:latin typeface="Montserrat SemiBold" pitchFamily="2" charset="77"/>
              </a:rPr>
              <a:t> (</a:t>
            </a:r>
            <a:r>
              <a:rPr lang="en-US" b="0" dirty="0">
                <a:hlinkClick r:id="rId3"/>
              </a:rPr>
              <a:t>https://www.nidcr.nih.gov/careers-training/resources-high-school-educators</a:t>
            </a:r>
            <a:r>
              <a:rPr lang="en-US" b="0" dirty="0"/>
              <a:t>)</a:t>
            </a:r>
            <a:endParaRPr lang="en-GB" sz="1200" b="0" dirty="0">
              <a:solidFill>
                <a:schemeClr val="bg1"/>
              </a:solidFill>
              <a:latin typeface="Montserrat SemiBold" pitchFamily="2" charset="77"/>
            </a:endParaRPr>
          </a:p>
          <a:p>
            <a:pPr marL="457200" indent="-457200">
              <a:spcAft>
                <a:spcPts val="2400"/>
              </a:spcAft>
              <a:buFont typeface="Arial" panose="020B0604020202020204" pitchFamily="34" charset="0"/>
              <a:buChar char="•"/>
            </a:pPr>
            <a:r>
              <a:rPr lang="en-GB" sz="1200" b="0" dirty="0">
                <a:solidFill>
                  <a:schemeClr val="bg1"/>
                </a:solidFill>
                <a:latin typeface="Montserrat SemiBold" pitchFamily="2" charset="0"/>
              </a:rPr>
              <a:t>Download the </a:t>
            </a:r>
            <a:r>
              <a:rPr lang="en-GB" sz="1200" b="0" dirty="0">
                <a:solidFill>
                  <a:schemeClr val="bg1"/>
                </a:solidFill>
                <a:latin typeface="Montserrat SemiBold" pitchFamily="2" charset="0"/>
                <a:hlinkClick r:id="rId3">
                  <a:extLst>
                    <a:ext uri="{A12FA001-AC4F-418D-AE19-62706E023703}">
                      <ahyp:hlinkClr xmlns:ahyp="http://schemas.microsoft.com/office/drawing/2018/hyperlinkcolor" val="tx"/>
                    </a:ext>
                  </a:extLst>
                </a:hlinkClick>
              </a:rPr>
              <a:t>careers PowerPoint</a:t>
            </a:r>
            <a:r>
              <a:rPr lang="en-GB" sz="1200" b="0" dirty="0">
                <a:solidFill>
                  <a:schemeClr val="bg1"/>
                </a:solidFill>
                <a:latin typeface="Montserrat SemiBold" pitchFamily="2" charset="0"/>
              </a:rPr>
              <a:t> (</a:t>
            </a:r>
            <a:r>
              <a:rPr lang="en-US" b="0" dirty="0">
                <a:hlinkClick r:id="rId3"/>
              </a:rPr>
              <a:t>https://www.nidcr.nih.gov/careers-training/resources-high-school-educators</a:t>
            </a:r>
            <a:r>
              <a:rPr lang="en-US" b="0" dirty="0"/>
              <a:t>)</a:t>
            </a:r>
            <a:endParaRPr lang="en-GB" b="0" dirty="0"/>
          </a:p>
        </p:txBody>
      </p:sp>
      <p:sp>
        <p:nvSpPr>
          <p:cNvPr id="4" name="Slide Number Placeholder 3"/>
          <p:cNvSpPr>
            <a:spLocks noGrp="1"/>
          </p:cNvSpPr>
          <p:nvPr>
            <p:ph type="sldNum" sz="quarter" idx="5"/>
          </p:nvPr>
        </p:nvSpPr>
        <p:spPr/>
        <p:txBody>
          <a:bodyPr/>
          <a:lstStyle/>
          <a:p>
            <a:fld id="{53AC36B7-325C-4173-AEA5-C43F54510295}" type="slidenum">
              <a:rPr lang="en-GB" smtClean="0"/>
              <a:t>41</a:t>
            </a:fld>
            <a:endParaRPr lang="en-GB"/>
          </a:p>
        </p:txBody>
      </p:sp>
    </p:spTree>
    <p:extLst>
      <p:ext uri="{BB962C8B-B14F-4D97-AF65-F5344CB8AC3E}">
        <p14:creationId xmlns:p14="http://schemas.microsoft.com/office/powerpoint/2010/main" val="21729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a:t>
            </a:fld>
            <a:endParaRPr lang="en-GB"/>
          </a:p>
        </p:txBody>
      </p:sp>
    </p:spTree>
    <p:extLst>
      <p:ext uri="{BB962C8B-B14F-4D97-AF65-F5344CB8AC3E}">
        <p14:creationId xmlns:p14="http://schemas.microsoft.com/office/powerpoint/2010/main" val="14966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4</a:t>
            </a:fld>
            <a:endParaRPr lang="en-GB"/>
          </a:p>
        </p:txBody>
      </p:sp>
    </p:spTree>
    <p:extLst>
      <p:ext uri="{BB962C8B-B14F-4D97-AF65-F5344CB8AC3E}">
        <p14:creationId xmlns:p14="http://schemas.microsoft.com/office/powerpoint/2010/main" val="104927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72878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349451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381113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20</a:t>
            </a:fld>
            <a:endParaRPr lang="en-GB"/>
          </a:p>
        </p:txBody>
      </p:sp>
    </p:spTree>
    <p:extLst>
      <p:ext uri="{BB962C8B-B14F-4D97-AF65-F5344CB8AC3E}">
        <p14:creationId xmlns:p14="http://schemas.microsoft.com/office/powerpoint/2010/main" val="347584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21</a:t>
            </a:fld>
            <a:endParaRPr lang="en-GB"/>
          </a:p>
        </p:txBody>
      </p:sp>
    </p:spTree>
    <p:extLst>
      <p:ext uri="{BB962C8B-B14F-4D97-AF65-F5344CB8AC3E}">
        <p14:creationId xmlns:p14="http://schemas.microsoft.com/office/powerpoint/2010/main" val="61144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29</a:t>
            </a:fld>
            <a:endParaRPr lang="en-GB"/>
          </a:p>
        </p:txBody>
      </p:sp>
    </p:spTree>
    <p:extLst>
      <p:ext uri="{BB962C8B-B14F-4D97-AF65-F5344CB8AC3E}">
        <p14:creationId xmlns:p14="http://schemas.microsoft.com/office/powerpoint/2010/main" val="228438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5.jp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7.jp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7.jp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1.jpe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1.jpe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3.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25.jpe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6.jpe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6.jpe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30.jpg"/><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0.jpg"/><Relationship Id="rId4" Type="http://schemas.openxmlformats.org/officeDocument/2006/relationships/image" Target="../media/image10.sv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14.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hyperlink" Target="https://www.nidcr.nih.gov/careers-training" TargetMode="Externa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hyperlink" Target="https://www.training.nih.gov/research-training/hs/hs-sip/" TargetMode="Externa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14.sv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4.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hyperlink" Target="https://www.nidcr.nih.gov/careers-training/resources-high-school-educators" TargetMode="Externa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5.jp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ealthcare icons signifying the range of careers opportunities in dental research overlapping a person touching a touchscreen tablet.">
            <a:extLst>
              <a:ext uri="{FF2B5EF4-FFF2-40B4-BE49-F238E27FC236}">
                <a16:creationId xmlns:a16="http://schemas.microsoft.com/office/drawing/2014/main" id="{71BDD81F-D481-E352-127C-431D1AED0FB9}"/>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r="11731"/>
          <a:stretch/>
        </p:blipFill>
        <p:spPr>
          <a:xfrm>
            <a:off x="4650918" y="-1"/>
            <a:ext cx="13620429" cy="10287000"/>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2779488" y="8146004"/>
            <a:ext cx="250816" cy="250816"/>
          </a:xfrm>
          <a:prstGeom prst="rect">
            <a:avLst/>
          </a:prstGeom>
        </p:spPr>
      </p:pic>
      <p:sp>
        <p:nvSpPr>
          <p:cNvPr id="15" name="TextBox 15">
            <a:extLst>
              <a:ext uri="{C183D7F6-B498-43B3-948B-1728B52AA6E4}">
                <adec:decorative xmlns:adec="http://schemas.microsoft.com/office/drawing/2017/decorative" val="1"/>
              </a:ext>
            </a:extLst>
          </p:cNvPr>
          <p:cNvSpPr txBox="1"/>
          <p:nvPr/>
        </p:nvSpPr>
        <p:spPr>
          <a:xfrm>
            <a:off x="1359868" y="6340697"/>
            <a:ext cx="8807341" cy="466474"/>
          </a:xfrm>
          <a:prstGeom prst="rect">
            <a:avLst/>
          </a:prstGeom>
        </p:spPr>
        <p:txBody>
          <a:bodyPr wrap="square" lIns="0" tIns="0" rIns="0" bIns="0" rtlCol="0" anchor="t">
            <a:spAutoFit/>
          </a:bodyPr>
          <a:lstStyle/>
          <a:p>
            <a:pPr>
              <a:lnSpc>
                <a:spcPts val="3424"/>
              </a:lnSpc>
            </a:pPr>
            <a:endParaRPr lang="en-US" sz="4400" dirty="0">
              <a:solidFill>
                <a:srgbClr val="FFFFFF"/>
              </a:solidFill>
              <a:latin typeface="Montserrat"/>
            </a:endParaRPr>
          </a:p>
        </p:txBody>
      </p:sp>
      <p:sp>
        <p:nvSpPr>
          <p:cNvPr id="21" name="Freeform 5">
            <a:extLst>
              <a:ext uri="{FF2B5EF4-FFF2-40B4-BE49-F238E27FC236}">
                <a16:creationId xmlns:a16="http://schemas.microsoft.com/office/drawing/2014/main" id="{D92D71C8-A509-D645-BB0A-712054585421}"/>
              </a:ext>
              <a:ext uri="{C183D7F6-B498-43B3-948B-1728B52AA6E4}">
                <adec:decorative xmlns:adec="http://schemas.microsoft.com/office/drawing/2017/decorative" val="1"/>
              </a:ext>
            </a:extLst>
          </p:cNvPr>
          <p:cNvSpPr/>
          <p:nvPr/>
        </p:nvSpPr>
        <p:spPr>
          <a:xfrm rot="5400000">
            <a:off x="1703777" y="-125024"/>
            <a:ext cx="8724899" cy="12099146"/>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4" name="Group 4">
            <a:extLst>
              <a:ext uri="{C183D7F6-B498-43B3-948B-1728B52AA6E4}">
                <adec:decorative xmlns:adec="http://schemas.microsoft.com/office/drawing/2017/decorative" val="1"/>
              </a:ext>
            </a:extLst>
          </p:cNvPr>
          <p:cNvGrpSpPr/>
          <p:nvPr/>
        </p:nvGrpSpPr>
        <p:grpSpPr>
          <a:xfrm rot="5400000">
            <a:off x="1305712" y="-241309"/>
            <a:ext cx="9258300" cy="11798318"/>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634029" y="-634031"/>
            <a:ext cx="10287000" cy="11555063"/>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sp>
        <p:nvSpPr>
          <p:cNvPr id="2" name="Title 1" descr="A world of opportunity in&#10;dental research&#10;&#10;The National Institute of Dental and Craniofacial Research, &#10;National Institutes of Health (NIDCR/NIH)&#10;">
            <a:extLst>
              <a:ext uri="{FF2B5EF4-FFF2-40B4-BE49-F238E27FC236}">
                <a16:creationId xmlns:a16="http://schemas.microsoft.com/office/drawing/2014/main" id="{526A7058-BA77-16E2-096D-99A332B54178}"/>
              </a:ext>
            </a:extLst>
          </p:cNvPr>
          <p:cNvSpPr txBox="1">
            <a:spLocks noGrp="1"/>
          </p:cNvSpPr>
          <p:nvPr>
            <p:ph type="title" idx="4294967295"/>
          </p:nvPr>
        </p:nvSpPr>
        <p:spPr>
          <a:xfrm>
            <a:off x="556568" y="3472655"/>
            <a:ext cx="8807341"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Montserrat-Black"/>
                <a:ea typeface="+mn-ea"/>
                <a:cs typeface="+mn-cs"/>
              </a:rPr>
              <a:t>A world of opportunity in </a:t>
            </a:r>
            <a:br>
              <a:rPr kumimoji="0" lang="en-GB" sz="4000" b="1" i="0" u="none" strike="noStrike" kern="1200" cap="none" spc="0" normalizeH="0" baseline="0" noProof="0" dirty="0">
                <a:ln>
                  <a:noFill/>
                </a:ln>
                <a:solidFill>
                  <a:srgbClr val="FFFFFF"/>
                </a:solidFill>
                <a:effectLst/>
                <a:uLnTx/>
                <a:uFillTx/>
                <a:latin typeface="Montserrat-Black"/>
                <a:ea typeface="+mn-ea"/>
                <a:cs typeface="+mn-cs"/>
              </a:rPr>
            </a:br>
            <a:r>
              <a:rPr kumimoji="0" lang="en-GB" sz="4000" b="1" i="0" u="none" strike="noStrike" kern="1200" cap="none" spc="0" normalizeH="0" baseline="0" noProof="0" dirty="0">
                <a:ln>
                  <a:noFill/>
                </a:ln>
                <a:solidFill>
                  <a:srgbClr val="FFFFFF"/>
                </a:solidFill>
                <a:effectLst/>
                <a:uLnTx/>
                <a:uFillTx/>
                <a:latin typeface="Montserrat-Black"/>
                <a:ea typeface="+mn-ea"/>
                <a:cs typeface="+mn-cs"/>
              </a:rPr>
              <a:t>dental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FFFFFF"/>
              </a:solidFill>
              <a:effectLst/>
              <a:uLnTx/>
              <a:uFillTx/>
              <a:latin typeface="Montserrat-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Montserrat" pitchFamily="2" charset="0"/>
                <a:ea typeface="+mn-ea"/>
                <a:cs typeface="+mn-cs"/>
              </a:rPr>
              <a:t>The National Institute of Dental and Craniofacial Research,</a:t>
            </a:r>
            <a:br>
              <a:rPr kumimoji="0" lang="en-GB" sz="3200" b="0" i="0" u="none" strike="noStrike" kern="1200" cap="none" spc="0" normalizeH="0" baseline="0" noProof="0" dirty="0">
                <a:ln>
                  <a:noFill/>
                </a:ln>
                <a:solidFill>
                  <a:schemeClr val="bg1"/>
                </a:solidFill>
                <a:effectLst/>
                <a:uLnTx/>
                <a:uFillTx/>
                <a:latin typeface="Montserrat" pitchFamily="2" charset="0"/>
                <a:ea typeface="+mn-ea"/>
                <a:cs typeface="+mn-cs"/>
              </a:rPr>
            </a:br>
            <a:r>
              <a:rPr kumimoji="0" lang="en-GB" sz="3200" b="0" i="0" u="none" strike="noStrike" kern="1200" cap="none" spc="0" normalizeH="0" baseline="0" noProof="0" dirty="0">
                <a:ln>
                  <a:noFill/>
                </a:ln>
                <a:solidFill>
                  <a:schemeClr val="bg1"/>
                </a:solidFill>
                <a:effectLst/>
                <a:uLnTx/>
                <a:uFillTx/>
                <a:latin typeface="Montserrat" pitchFamily="2" charset="0"/>
                <a:ea typeface="+mn-ea"/>
                <a:cs typeface="+mn-cs"/>
              </a:rPr>
              <a:t>National Institutes of Health (NIDCR/NIH)</a:t>
            </a:r>
          </a:p>
        </p:txBody>
      </p:sp>
      <p:sp>
        <p:nvSpPr>
          <p:cNvPr id="3" name="TextBox 2">
            <a:extLst>
              <a:ext uri="{FF2B5EF4-FFF2-40B4-BE49-F238E27FC236}">
                <a16:creationId xmlns:a16="http://schemas.microsoft.com/office/drawing/2014/main" id="{3A3EDD2B-5416-D226-7F0A-F9B84BE724E1}"/>
              </a:ext>
              <a:ext uri="{C183D7F6-B498-43B3-948B-1728B52AA6E4}">
                <adec:decorative xmlns:adec="http://schemas.microsoft.com/office/drawing/2017/decorative" val="0"/>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940902"/>
            <a:ext cx="6076795" cy="713084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8" name="Title 7">
            <a:extLst>
              <a:ext uri="{FF2B5EF4-FFF2-40B4-BE49-F238E27FC236}">
                <a16:creationId xmlns:a16="http://schemas.microsoft.com/office/drawing/2014/main" id="{F20FC992-1287-20EC-48B6-D46F35CBC62D}"/>
              </a:ext>
            </a:extLst>
          </p:cNvPr>
          <p:cNvSpPr txBox="1">
            <a:spLocks noGrp="1"/>
          </p:cNvSpPr>
          <p:nvPr>
            <p:ph type="title" idx="4294967295"/>
          </p:nvPr>
        </p:nvSpPr>
        <p:spPr>
          <a:xfrm>
            <a:off x="8442171" y="1530258"/>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Margherita says…</a:t>
            </a:r>
          </a:p>
        </p:txBody>
      </p:sp>
      <p:sp>
        <p:nvSpPr>
          <p:cNvPr id="6" name="Rectangle: Rounded Corners 5" descr="A headshot of Dr Margherita R. Fontana.">
            <a:extLst>
              <a:ext uri="{FF2B5EF4-FFF2-40B4-BE49-F238E27FC236}">
                <a16:creationId xmlns:a16="http://schemas.microsoft.com/office/drawing/2014/main" id="{11DC4549-2B9B-802B-E717-90986ED46B17}"/>
              </a:ext>
              <a:ext uri="{C183D7F6-B498-43B3-948B-1728B52AA6E4}">
                <adec:decorative xmlns:adec="http://schemas.microsoft.com/office/drawing/2017/decorative" val="0"/>
              </a:ext>
            </a:extLst>
          </p:cNvPr>
          <p:cNvSpPr/>
          <p:nvPr/>
        </p:nvSpPr>
        <p:spPr>
          <a:xfrm>
            <a:off x="2819400" y="1111997"/>
            <a:ext cx="4891995" cy="6788665"/>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575156" y="7321898"/>
            <a:ext cx="3225406" cy="830997"/>
          </a:xfrm>
          <a:prstGeom prst="rect">
            <a:avLst/>
          </a:prstGeom>
          <a:noFill/>
        </p:spPr>
        <p:txBody>
          <a:bodyPr wrap="square" rtlCol="0">
            <a:spAutoFit/>
          </a:bodyPr>
          <a:lstStyle/>
          <a:p>
            <a:pPr algn="ctr"/>
            <a:r>
              <a:rPr lang="en-GB" sz="2400" b="1" i="0" u="none" strike="noStrike" baseline="0" dirty="0">
                <a:latin typeface="Montserrat-Black"/>
              </a:rPr>
              <a:t>Dr Margherita</a:t>
            </a:r>
          </a:p>
          <a:p>
            <a:pPr algn="ctr"/>
            <a:r>
              <a:rPr lang="en-GB" sz="2400" b="1" i="0" u="none" strike="noStrike" baseline="0" dirty="0">
                <a:latin typeface="Montserrat-Black"/>
              </a:rPr>
              <a:t>R. Fontana</a:t>
            </a:r>
            <a:endParaRPr lang="en-GB" sz="2400" b="1" dirty="0"/>
          </a:p>
        </p:txBody>
      </p:sp>
      <p:sp>
        <p:nvSpPr>
          <p:cNvPr id="7" name="TextBox 6">
            <a:extLst>
              <a:ext uri="{FF2B5EF4-FFF2-40B4-BE49-F238E27FC236}">
                <a16:creationId xmlns:a16="http://schemas.microsoft.com/office/drawing/2014/main" id="{933A1F53-098B-18D4-D8A4-0CA9C2F5937E}"/>
              </a:ext>
              <a:ext uri="{C183D7F6-B498-43B3-948B-1728B52AA6E4}">
                <adec:decorative xmlns:adec="http://schemas.microsoft.com/office/drawing/2017/decorative" val="0"/>
              </a:ext>
            </a:extLst>
          </p:cNvPr>
          <p:cNvSpPr txBox="1">
            <a:spLocks/>
          </p:cNvSpPr>
          <p:nvPr/>
        </p:nvSpPr>
        <p:spPr>
          <a:xfrm>
            <a:off x="8423747" y="3093806"/>
            <a:ext cx="808039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“What one word sums up a career in cariology? </a:t>
            </a:r>
            <a:r>
              <a:rPr kumimoji="0" lang="en-GB" sz="28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Impactful</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800" b="0" i="1"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My top tip:</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Follow your </a:t>
            </a:r>
            <a:r>
              <a:rPr kumimoji="0" lang="en-GB" sz="28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dreams </a:t>
            </a: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and take advantage of </a:t>
            </a:r>
            <a:r>
              <a:rPr kumimoji="0" lang="en-GB" sz="28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opportunities</a:t>
            </a: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 as they happen in life.”</a:t>
            </a:r>
            <a:endParaRPr kumimoji="0" lang="en-GB" sz="2800" b="0" i="0" u="none" strike="noStrike" kern="1200" cap="none" spc="0" normalizeH="0" baseline="0" noProof="0" dirty="0">
              <a:ln>
                <a:noFill/>
              </a:ln>
              <a:solidFill>
                <a:srgbClr val="FF0000"/>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10</a:t>
            </a:r>
          </a:p>
        </p:txBody>
      </p:sp>
    </p:spTree>
    <p:custDataLst>
      <p:tags r:id="rId1"/>
    </p:custDataLst>
    <p:extLst>
      <p:ext uri="{BB962C8B-B14F-4D97-AF65-F5344CB8AC3E}">
        <p14:creationId xmlns:p14="http://schemas.microsoft.com/office/powerpoint/2010/main" val="11058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a:extLst>
              <a:ext uri="{C183D7F6-B498-43B3-948B-1728B52AA6E4}">
                <adec:decorative xmlns:adec="http://schemas.microsoft.com/office/drawing/2017/decorative" val="0"/>
              </a:ext>
            </a:extLst>
          </p:cNvPr>
          <p:cNvSpPr txBox="1">
            <a:spLocks noGrp="1"/>
          </p:cNvSpPr>
          <p:nvPr>
            <p:ph type="title" idx="4294967295"/>
          </p:nvPr>
        </p:nvSpPr>
        <p:spPr>
          <a:xfrm>
            <a:off x="8488768" y="1303125"/>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Janice</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11</a:t>
            </a:r>
          </a:p>
        </p:txBody>
      </p:sp>
      <p:sp>
        <p:nvSpPr>
          <p:cNvPr id="7" name="Rectangle: Rounded Corners 6" descr="A headshot of Dr Janice Lee.&#10;">
            <a:extLst>
              <a:ext uri="{FF2B5EF4-FFF2-40B4-BE49-F238E27FC236}">
                <a16:creationId xmlns:a16="http://schemas.microsoft.com/office/drawing/2014/main" id="{527F4B03-C646-351D-4C91-C450CEF36F01}"/>
              </a:ext>
              <a:ext uri="{C183D7F6-B498-43B3-948B-1728B52AA6E4}">
                <adec:decorative xmlns:adec="http://schemas.microsoft.com/office/drawing/2017/decorative" val="0"/>
              </a:ext>
            </a:extLst>
          </p:cNvPr>
          <p:cNvSpPr/>
          <p:nvPr/>
        </p:nvSpPr>
        <p:spPr>
          <a:xfrm>
            <a:off x="3276600" y="2095500"/>
            <a:ext cx="4546130" cy="5562600"/>
          </a:xfrm>
          <a:prstGeom prst="roundRect">
            <a:avLst/>
          </a:prstGeom>
          <a:blipFill dpi="0" rotWithShape="1">
            <a:blip r:embed="rId5">
              <a:extLst>
                <a:ext uri="{28A0092B-C50C-407E-A947-70E740481C1C}">
                  <a14:useLocalDpi xmlns:a14="http://schemas.microsoft.com/office/drawing/2010/main" val="0"/>
                </a:ext>
              </a:extLst>
            </a:blip>
            <a:srcRect/>
            <a:stretch>
              <a:fillRect t="-3986" b="-42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00311" y="2908996"/>
            <a:ext cx="8080395" cy="4339650"/>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65000"/>
                    <a:lumOff val="35000"/>
                  </a:schemeClr>
                </a:solidFill>
                <a:latin typeface="Montserrat" pitchFamily="2" charset="0"/>
              </a:rPr>
              <a:t>Clinical Director, Craniofacial Anomalies and Regeneration Section, NIH National Institute of Dental and Craniofacial Research, Maryland, USA</a:t>
            </a:r>
          </a:p>
          <a:p>
            <a:pPr algn="l"/>
            <a:r>
              <a:rPr lang="en-GB" sz="2400" b="1" i="0" u="none" strike="noStrike" baseline="0" dirty="0">
                <a:solidFill>
                  <a:schemeClr val="tx1">
                    <a:lumMod val="65000"/>
                    <a:lumOff val="35000"/>
                  </a:schemeClr>
                </a:solidFill>
                <a:latin typeface="Montserrat" pitchFamily="2" charset="0"/>
              </a:rPr>
              <a:t>Field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Craniofacial Anomalies and Regeneration</a:t>
            </a:r>
          </a:p>
          <a:p>
            <a:pPr algn="l"/>
            <a:r>
              <a:rPr lang="en-GB" sz="2400" b="1" i="0" u="none" strike="noStrike" baseline="0" dirty="0">
                <a:solidFill>
                  <a:schemeClr val="tx1">
                    <a:lumMod val="65000"/>
                    <a:lumOff val="35000"/>
                  </a:schemeClr>
                </a:solidFill>
                <a:latin typeface="Montserrat" pitchFamily="2" charset="0"/>
              </a:rPr>
              <a:t>Janice is a surgeon scientist. She leads</a:t>
            </a:r>
          </a:p>
          <a:p>
            <a:pPr algn="l"/>
            <a:r>
              <a:rPr lang="en-GB" sz="2400" b="1" i="0" u="none" strike="noStrike" baseline="0" dirty="0">
                <a:solidFill>
                  <a:schemeClr val="tx1">
                    <a:lumMod val="65000"/>
                    <a:lumOff val="35000"/>
                  </a:schemeClr>
                </a:solidFill>
                <a:latin typeface="Montserrat" pitchFamily="2" charset="0"/>
              </a:rPr>
              <a:t>the Lee lab, focusing on craniofacial</a:t>
            </a:r>
          </a:p>
          <a:p>
            <a:pPr algn="l">
              <a:spcAft>
                <a:spcPts val="2400"/>
              </a:spcAft>
            </a:pPr>
            <a:r>
              <a:rPr lang="en-GB" sz="2400" b="1" i="0" u="none" strike="noStrike" baseline="0" dirty="0">
                <a:solidFill>
                  <a:schemeClr val="tx1">
                    <a:lumMod val="65000"/>
                    <a:lumOff val="35000"/>
                  </a:schemeClr>
                </a:solidFill>
                <a:latin typeface="Montserrat" pitchFamily="2" charset="0"/>
              </a:rPr>
              <a:t>research.</a:t>
            </a:r>
            <a:endParaRPr lang="en-GB" sz="2400" b="1"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Janice’s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62837"/>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488012" y="7587347"/>
            <a:ext cx="3733800" cy="461665"/>
          </a:xfrm>
          <a:prstGeom prst="rect">
            <a:avLst/>
          </a:prstGeom>
          <a:noFill/>
        </p:spPr>
        <p:txBody>
          <a:bodyPr wrap="square" rtlCol="0">
            <a:spAutoFit/>
          </a:bodyPr>
          <a:lstStyle/>
          <a:p>
            <a:pPr algn="l"/>
            <a:r>
              <a:rPr lang="en-GB" sz="2400" b="1" i="0" u="none" strike="noStrike" baseline="0" dirty="0">
                <a:latin typeface="Montserrat-Black"/>
              </a:rPr>
              <a:t>Dr Janice Lee</a:t>
            </a:r>
            <a:endParaRPr lang="en-GB" sz="2400" b="1" dirty="0"/>
          </a:p>
        </p:txBody>
      </p:sp>
    </p:spTree>
    <p:custDataLst>
      <p:tags r:id="rId1"/>
    </p:custDataLst>
    <p:extLst>
      <p:ext uri="{BB962C8B-B14F-4D97-AF65-F5344CB8AC3E}">
        <p14:creationId xmlns:p14="http://schemas.microsoft.com/office/powerpoint/2010/main" val="143238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000"/>
                                        <p:tgtEl>
                                          <p:spTgt spid="17">
                                            <p:txEl>
                                              <p:pRg st="4" end="4"/>
                                            </p:txEl>
                                          </p:spTgt>
                                        </p:tgtEl>
                                      </p:cBhvr>
                                    </p:animEffect>
                                    <p:anim calcmode="lin" valueType="num">
                                      <p:cBhvr>
                                        <p:cTn id="3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xEl>
                                              <p:pRg st="5" end="5"/>
                                            </p:txEl>
                                          </p:spTgt>
                                        </p:tgtEl>
                                        <p:attrNameLst>
                                          <p:attrName>style.visibility</p:attrName>
                                        </p:attrNameLst>
                                      </p:cBhvr>
                                      <p:to>
                                        <p:strVal val="visible"/>
                                      </p:to>
                                    </p:set>
                                    <p:animEffect transition="in" filter="fade">
                                      <p:cBhvr>
                                        <p:cTn id="36" dur="1000"/>
                                        <p:tgtEl>
                                          <p:spTgt spid="17">
                                            <p:txEl>
                                              <p:pRg st="5" end="5"/>
                                            </p:txEl>
                                          </p:spTgt>
                                        </p:tgtEl>
                                      </p:cBhvr>
                                    </p:animEffect>
                                    <p:anim calcmode="lin" valueType="num">
                                      <p:cBhvr>
                                        <p:cTn id="3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Effect transition="in" filter="fade">
                                      <p:cBhvr>
                                        <p:cTn id="43" dur="1000"/>
                                        <p:tgtEl>
                                          <p:spTgt spid="17">
                                            <p:txEl>
                                              <p:pRg st="6" end="6"/>
                                            </p:txEl>
                                          </p:spTgt>
                                        </p:tgtEl>
                                      </p:cBhvr>
                                    </p:animEffect>
                                    <p:anim calcmode="lin" valueType="num">
                                      <p:cBhvr>
                                        <p:cTn id="44"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8495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7" name="Title 6">
            <a:extLst>
              <a:ext uri="{FF2B5EF4-FFF2-40B4-BE49-F238E27FC236}">
                <a16:creationId xmlns:a16="http://schemas.microsoft.com/office/drawing/2014/main" id="{FC3ACF05-3AA9-5903-5DA3-77BF87B436E3}"/>
              </a:ext>
            </a:extLst>
          </p:cNvPr>
          <p:cNvSpPr txBox="1">
            <a:spLocks noGrp="1"/>
          </p:cNvSpPr>
          <p:nvPr>
            <p:ph type="title" idx="4294967295"/>
          </p:nvPr>
        </p:nvSpPr>
        <p:spPr>
          <a:xfrm>
            <a:off x="685800" y="985369"/>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Janice’s research </a:t>
            </a:r>
          </a:p>
        </p:txBody>
      </p:sp>
      <p:sp>
        <p:nvSpPr>
          <p:cNvPr id="6" name="TextBox 5">
            <a:extLst>
              <a:ext uri="{FF2B5EF4-FFF2-40B4-BE49-F238E27FC236}">
                <a16:creationId xmlns:a16="http://schemas.microsoft.com/office/drawing/2014/main" id="{38D941F8-DE17-57C5-0C53-1B5EDB2670E8}"/>
              </a:ext>
              <a:ext uri="{C183D7F6-B498-43B3-948B-1728B52AA6E4}">
                <adec:decorative xmlns:adec="http://schemas.microsoft.com/office/drawing/2017/decorative" val="0"/>
              </a:ext>
            </a:extLst>
          </p:cNvPr>
          <p:cNvSpPr txBox="1">
            <a:spLocks/>
          </p:cNvSpPr>
          <p:nvPr/>
        </p:nvSpPr>
        <p:spPr>
          <a:xfrm>
            <a:off x="685800" y="2247900"/>
            <a:ext cx="944880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“Currently, my lab is studying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skeletal malocclusions </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(severe underbite and overbites) to understand the genetics and shape changes, so we can predict who will develop the condition. </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“Using 3D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computational</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 analysis, we examine craniofacial development and compare the differences in healthy groups and individuals with specific diseases.</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“My research enables me to understand the condition in more detail, informs earlier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diagnosis</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 and predicts craniofacial development. To do this, my research relies on a strong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partnership </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with patients who contribute their time, data and experience to help me find answers.” </a:t>
            </a:r>
          </a:p>
        </p:txBody>
      </p:sp>
      <p:sp>
        <p:nvSpPr>
          <p:cNvPr id="9" name="Rectangle: Rounded Corners 8" descr="Researchers in a laboratory. Two researchers are looking at and discussing data on a computer screen.">
            <a:extLst>
              <a:ext uri="{FF2B5EF4-FFF2-40B4-BE49-F238E27FC236}">
                <a16:creationId xmlns:a16="http://schemas.microsoft.com/office/drawing/2014/main" id="{A6481E4C-4583-610E-F308-85C5927930B1}"/>
              </a:ext>
            </a:extLst>
          </p:cNvPr>
          <p:cNvSpPr/>
          <p:nvPr/>
        </p:nvSpPr>
        <p:spPr>
          <a:xfrm>
            <a:off x="10896600" y="1996525"/>
            <a:ext cx="5855018" cy="5321259"/>
          </a:xfrm>
          <a:prstGeom prst="roundRect">
            <a:avLst/>
          </a:prstGeom>
          <a:blipFill>
            <a:blip r:embed="rId3"/>
            <a:stretch>
              <a:fillRect l="-509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09902B7-BA7E-9CFC-149F-B44220D1CB98}"/>
              </a:ext>
              <a:ext uri="{C183D7F6-B498-43B3-948B-1728B52AA6E4}">
                <adec:decorative xmlns:adec="http://schemas.microsoft.com/office/drawing/2017/decorative" val="0"/>
              </a:ext>
            </a:extLst>
          </p:cNvPr>
          <p:cNvSpPr txBox="1"/>
          <p:nvPr/>
        </p:nvSpPr>
        <p:spPr>
          <a:xfrm>
            <a:off x="14001684" y="7296259"/>
            <a:ext cx="3276599" cy="307777"/>
          </a:xfrm>
          <a:prstGeom prst="rect">
            <a:avLst/>
          </a:prstGeom>
          <a:noFill/>
        </p:spPr>
        <p:txBody>
          <a:bodyPr wrap="square">
            <a:spAutoFit/>
          </a:bodyPr>
          <a:lstStyle/>
          <a:p>
            <a:r>
              <a:rPr lang="en-GB" sz="1400" b="0" i="1" u="none" strike="noStrike" baseline="0" dirty="0">
                <a:solidFill>
                  <a:srgbClr val="FFFFFF"/>
                </a:solidFill>
              </a:rPr>
              <a:t>© Gorodenkoff/Shutterstock.com</a:t>
            </a:r>
            <a:endParaRPr lang="en-GB" sz="1400" dirty="0"/>
          </a:p>
        </p:txBody>
      </p:sp>
      <p:sp>
        <p:nvSpPr>
          <p:cNvPr id="10" name="TextBox 10">
            <a:extLst>
              <a:ext uri="{C183D7F6-B498-43B3-948B-1728B52AA6E4}">
                <adec:decorative xmlns:adec="http://schemas.microsoft.com/office/drawing/2017/decorative" val="1"/>
              </a:ext>
            </a:extLst>
          </p:cNvPr>
          <p:cNvSpPr txBox="1"/>
          <p:nvPr/>
        </p:nvSpPr>
        <p:spPr>
          <a:xfrm>
            <a:off x="685800" y="927091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12</a:t>
            </a:r>
          </a:p>
        </p:txBody>
      </p:sp>
    </p:spTree>
    <p:custDataLst>
      <p:tags r:id="rId1"/>
    </p:custDataLst>
    <p:extLst>
      <p:ext uri="{BB962C8B-B14F-4D97-AF65-F5344CB8AC3E}">
        <p14:creationId xmlns:p14="http://schemas.microsoft.com/office/powerpoint/2010/main" val="8479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6" name="Title 5">
            <a:extLst>
              <a:ext uri="{FF2B5EF4-FFF2-40B4-BE49-F238E27FC236}">
                <a16:creationId xmlns:a16="http://schemas.microsoft.com/office/drawing/2014/main" id="{882A606C-FEC2-E5D6-FAAE-A987C84F16B7}"/>
              </a:ext>
            </a:extLst>
          </p:cNvPr>
          <p:cNvSpPr txBox="1">
            <a:spLocks noGrp="1"/>
          </p:cNvSpPr>
          <p:nvPr>
            <p:ph type="title" idx="4294967295"/>
          </p:nvPr>
        </p:nvSpPr>
        <p:spPr>
          <a:xfrm>
            <a:off x="8553506" y="1326059"/>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Janice says…</a:t>
            </a:r>
          </a:p>
        </p:txBody>
      </p:sp>
      <p:sp>
        <p:nvSpPr>
          <p:cNvPr id="7" name="Rectangle: Rounded Corners 6" descr="A headshot of Dr Janice Lee.">
            <a:extLst>
              <a:ext uri="{FF2B5EF4-FFF2-40B4-BE49-F238E27FC236}">
                <a16:creationId xmlns:a16="http://schemas.microsoft.com/office/drawing/2014/main" id="{3E3E0E84-57A7-ADD3-F9AE-2C3FA65468E0}"/>
              </a:ext>
            </a:extLst>
          </p:cNvPr>
          <p:cNvSpPr/>
          <p:nvPr/>
        </p:nvSpPr>
        <p:spPr>
          <a:xfrm>
            <a:off x="3276600" y="2095500"/>
            <a:ext cx="4546130" cy="5562600"/>
          </a:xfrm>
          <a:prstGeom prst="roundRect">
            <a:avLst/>
          </a:prstGeom>
          <a:blipFill dpi="0" rotWithShape="1">
            <a:blip r:embed="rId5">
              <a:extLst>
                <a:ext uri="{28A0092B-C50C-407E-A947-70E740481C1C}">
                  <a14:useLocalDpi xmlns:a14="http://schemas.microsoft.com/office/drawing/2010/main" val="0"/>
                </a:ext>
              </a:extLst>
            </a:blip>
            <a:srcRect/>
            <a:stretch>
              <a:fillRect t="-3986" b="-42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651758" y="7480471"/>
            <a:ext cx="3733800" cy="461665"/>
          </a:xfrm>
          <a:prstGeom prst="rect">
            <a:avLst/>
          </a:prstGeom>
          <a:noFill/>
        </p:spPr>
        <p:txBody>
          <a:bodyPr wrap="square" rtlCol="0">
            <a:spAutoFit/>
          </a:bodyPr>
          <a:lstStyle/>
          <a:p>
            <a:pPr algn="l"/>
            <a:r>
              <a:rPr lang="en-GB" sz="2400" b="1" i="0" u="none" strike="noStrike" baseline="0" dirty="0">
                <a:latin typeface="Montserrat-Black"/>
              </a:rPr>
              <a:t>Dr Janice Lee</a:t>
            </a:r>
            <a:endParaRPr lang="en-GB" sz="2400" b="1" dirty="0"/>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541099" y="2648379"/>
            <a:ext cx="8080395" cy="4462760"/>
          </a:xfrm>
          <a:prstGeom prst="rect">
            <a:avLst/>
          </a:prstGeom>
          <a:noFill/>
        </p:spPr>
        <p:txBody>
          <a:bodyPr wrap="square" rtlCol="0">
            <a:spAutoFit/>
          </a:bodyPr>
          <a:lstStyle/>
          <a:p>
            <a:pPr algn="l">
              <a:spcAft>
                <a:spcPts val="2400"/>
              </a:spcAft>
            </a:pPr>
            <a:r>
              <a:rPr lang="en-GB" sz="2800" b="0" i="0" u="none" strike="noStrike" baseline="0" dirty="0">
                <a:solidFill>
                  <a:schemeClr val="accent1">
                    <a:lumMod val="50000"/>
                  </a:schemeClr>
                </a:solidFill>
                <a:latin typeface="Montserrat" pitchFamily="2" charset="0"/>
              </a:rPr>
              <a:t>“What one word sums up a career in craniofacial research? </a:t>
            </a:r>
            <a:r>
              <a:rPr lang="en-GB" sz="2800" b="1" i="0" u="none" strike="noStrike" baseline="0" dirty="0">
                <a:solidFill>
                  <a:schemeClr val="accent1">
                    <a:lumMod val="50000"/>
                  </a:schemeClr>
                </a:solidFill>
                <a:latin typeface="Montserrat" pitchFamily="2" charset="0"/>
              </a:rPr>
              <a:t>Fulfilling</a:t>
            </a:r>
            <a:r>
              <a:rPr lang="en-GB" sz="2800" b="0" i="0" u="none" strike="noStrike" baseline="0" dirty="0">
                <a:solidFill>
                  <a:schemeClr val="accent1">
                    <a:lumMod val="50000"/>
                  </a:schemeClr>
                </a:solidFill>
                <a:latin typeface="Montserrat" pitchFamily="2" charset="0"/>
              </a:rPr>
              <a:t> </a:t>
            </a:r>
            <a:endParaRPr lang="en-GB" sz="2800" dirty="0">
              <a:solidFill>
                <a:schemeClr val="accent1">
                  <a:lumMod val="50000"/>
                </a:schemeClr>
              </a:solidFill>
              <a:latin typeface="Montserrat" pitchFamily="2" charset="0"/>
            </a:endParaRPr>
          </a:p>
          <a:p>
            <a:pPr algn="l">
              <a:spcAft>
                <a:spcPts val="2400"/>
              </a:spcAft>
            </a:pPr>
            <a:r>
              <a:rPr lang="en-GB" sz="2800" b="0" i="1" u="none" strike="noStrike" baseline="0" dirty="0">
                <a:solidFill>
                  <a:schemeClr val="accent1">
                    <a:lumMod val="50000"/>
                  </a:schemeClr>
                </a:solidFill>
                <a:latin typeface="Montserrat" pitchFamily="2" charset="0"/>
              </a:rPr>
              <a:t>My top tips:</a:t>
            </a:r>
          </a:p>
          <a:p>
            <a:pPr algn="l">
              <a:spcAft>
                <a:spcPts val="2400"/>
              </a:spcAft>
            </a:pPr>
            <a:r>
              <a:rPr lang="en-GB" sz="2800" b="0" i="0" u="none" strike="noStrike" baseline="0" dirty="0">
                <a:solidFill>
                  <a:schemeClr val="accent1">
                    <a:lumMod val="50000"/>
                  </a:schemeClr>
                </a:solidFill>
                <a:latin typeface="Montserrat" pitchFamily="2" charset="0"/>
              </a:rPr>
              <a:t>It’s never too early to</a:t>
            </a:r>
            <a:r>
              <a:rPr lang="en-GB" sz="2800" b="1" i="0" u="none" strike="noStrike" baseline="0" dirty="0">
                <a:solidFill>
                  <a:schemeClr val="accent1">
                    <a:lumMod val="50000"/>
                  </a:schemeClr>
                </a:solidFill>
                <a:latin typeface="Montserrat" pitchFamily="2" charset="0"/>
              </a:rPr>
              <a:t> talk </a:t>
            </a:r>
            <a:r>
              <a:rPr lang="en-GB" sz="2800" b="0" i="0" u="none" strike="noStrike" baseline="0" dirty="0">
                <a:solidFill>
                  <a:schemeClr val="accent1">
                    <a:lumMod val="50000"/>
                  </a:schemeClr>
                </a:solidFill>
                <a:latin typeface="Montserrat" pitchFamily="2" charset="0"/>
              </a:rPr>
              <a:t>to clinician-scientists who are doing what you find interesting.</a:t>
            </a:r>
          </a:p>
          <a:p>
            <a:pPr algn="l">
              <a:spcAft>
                <a:spcPts val="2400"/>
              </a:spcAft>
            </a:pPr>
            <a:r>
              <a:rPr lang="en-GB" sz="2800" b="1" i="0" u="none" strike="noStrike" baseline="0" dirty="0">
                <a:solidFill>
                  <a:schemeClr val="accent1">
                    <a:lumMod val="50000"/>
                  </a:schemeClr>
                </a:solidFill>
                <a:latin typeface="Montserrat" pitchFamily="2" charset="0"/>
              </a:rPr>
              <a:t>Explore</a:t>
            </a:r>
            <a:r>
              <a:rPr lang="en-GB" sz="2800" b="0" i="0" u="none" strike="noStrike" baseline="0" dirty="0">
                <a:solidFill>
                  <a:schemeClr val="accent1">
                    <a:lumMod val="50000"/>
                  </a:schemeClr>
                </a:solidFill>
                <a:latin typeface="Montserrat" pitchFamily="2" charset="0"/>
              </a:rPr>
              <a:t> and find what </a:t>
            </a:r>
            <a:r>
              <a:rPr lang="en-GB" sz="2800" b="1" i="0" u="none" strike="noStrike" baseline="0" dirty="0">
                <a:solidFill>
                  <a:schemeClr val="accent1">
                    <a:lumMod val="50000"/>
                  </a:schemeClr>
                </a:solidFill>
                <a:latin typeface="Montserrat" pitchFamily="2" charset="0"/>
              </a:rPr>
              <a:t>excites</a:t>
            </a:r>
            <a:r>
              <a:rPr lang="en-GB" sz="2800" b="0" i="0" u="none" strike="noStrike" baseline="0" dirty="0">
                <a:solidFill>
                  <a:schemeClr val="accent1">
                    <a:lumMod val="50000"/>
                  </a:schemeClr>
                </a:solidFill>
                <a:latin typeface="Montserrat" pitchFamily="2" charset="0"/>
              </a:rPr>
              <a:t> you the most… then work doesn’t feel like work.”</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13</a:t>
            </a:r>
          </a:p>
        </p:txBody>
      </p:sp>
    </p:spTree>
    <p:custDataLst>
      <p:tags r:id="rId1"/>
    </p:custDataLst>
    <p:extLst>
      <p:ext uri="{BB962C8B-B14F-4D97-AF65-F5344CB8AC3E}">
        <p14:creationId xmlns:p14="http://schemas.microsoft.com/office/powerpoint/2010/main" val="39712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a:extLst>
              <a:ext uri="{C183D7F6-B498-43B3-948B-1728B52AA6E4}">
                <adec:decorative xmlns:adec="http://schemas.microsoft.com/office/drawing/2017/decorative" val="0"/>
              </a:ext>
            </a:extLst>
          </p:cNvPr>
          <p:cNvSpPr txBox="1">
            <a:spLocks noGrp="1"/>
          </p:cNvSpPr>
          <p:nvPr>
            <p:ph type="title" idx="4294967295"/>
          </p:nvPr>
        </p:nvSpPr>
        <p:spPr>
          <a:xfrm>
            <a:off x="8436969" y="1522872"/>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Azeez</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14</a:t>
            </a:r>
          </a:p>
        </p:txBody>
      </p:sp>
      <p:sp>
        <p:nvSpPr>
          <p:cNvPr id="6" name="Rectangle: Rounded Corners 5" descr="A headshot of Dr Azeez Butali.">
            <a:extLst>
              <a:ext uri="{FF2B5EF4-FFF2-40B4-BE49-F238E27FC236}">
                <a16:creationId xmlns:a16="http://schemas.microsoft.com/office/drawing/2014/main" id="{4037BA16-8489-09B5-885A-57FBA1205C93}"/>
              </a:ext>
              <a:ext uri="{C183D7F6-B498-43B3-948B-1728B52AA6E4}">
                <adec:decorative xmlns:adec="http://schemas.microsoft.com/office/drawing/2017/decorative" val="0"/>
              </a:ext>
            </a:extLst>
          </p:cNvPr>
          <p:cNvSpPr/>
          <p:nvPr/>
        </p:nvSpPr>
        <p:spPr>
          <a:xfrm>
            <a:off x="1871483" y="2221843"/>
            <a:ext cx="6008303" cy="5419621"/>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36969" y="3044752"/>
            <a:ext cx="8080395" cy="4708981"/>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65000"/>
                    <a:lumOff val="35000"/>
                  </a:schemeClr>
                </a:solidFill>
                <a:latin typeface="Montserrat" pitchFamily="2" charset="0"/>
              </a:rPr>
              <a:t>Gilbert Lilly Endowed Professor of Diagnostic Sciences, College of Dentistry, University of Iowa Health Care, USA</a:t>
            </a: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Genetics, Genomics and Ethical, Legal and Social Issues (ELSI)</a:t>
            </a:r>
          </a:p>
          <a:p>
            <a:pPr algn="l">
              <a:spcAft>
                <a:spcPts val="2400"/>
              </a:spcAft>
            </a:pPr>
            <a:r>
              <a:rPr lang="en-GB" sz="2400" b="1" i="0" u="none" strike="noStrike" baseline="0" dirty="0">
                <a:solidFill>
                  <a:schemeClr val="tx1">
                    <a:lumMod val="65000"/>
                    <a:lumOff val="35000"/>
                  </a:schemeClr>
                </a:solidFill>
                <a:latin typeface="Montserrat" pitchFamily="2" charset="0"/>
              </a:rPr>
              <a:t>A researcher in dental and craniofacial genetics, Azeez also directs the African Craniofacial Anomalies Network. </a:t>
            </a:r>
            <a:endParaRPr lang="en-GB" sz="2400" dirty="0">
              <a:solidFill>
                <a:schemeClr val="tx1">
                  <a:lumMod val="65000"/>
                  <a:lumOff val="35000"/>
                </a:schemeClr>
              </a:solidFill>
              <a:latin typeface="Montserrat" pitchFamily="2" charset="0"/>
            </a:endParaRPr>
          </a:p>
          <a:p>
            <a:pPr algn="l">
              <a:spcAft>
                <a:spcPts val="2400"/>
              </a:spcAft>
            </a:pPr>
            <a:r>
              <a:rPr lang="en-GB" sz="2400" dirty="0">
                <a:solidFill>
                  <a:schemeClr val="tx1">
                    <a:lumMod val="65000"/>
                    <a:lumOff val="35000"/>
                  </a:schemeClr>
                </a:solidFill>
                <a:latin typeface="Montserrat" pitchFamily="2" charset="0"/>
              </a:rPr>
              <a:t>Learn more about Azeez’s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736208" y="7476734"/>
            <a:ext cx="3733800" cy="461665"/>
          </a:xfrm>
          <a:prstGeom prst="rect">
            <a:avLst/>
          </a:prstGeom>
          <a:noFill/>
        </p:spPr>
        <p:txBody>
          <a:bodyPr wrap="square" rtlCol="0">
            <a:spAutoFit/>
          </a:bodyPr>
          <a:lstStyle/>
          <a:p>
            <a:pPr algn="l"/>
            <a:r>
              <a:rPr lang="en-GB" sz="2400" b="1" i="0" u="none" strike="noStrike" baseline="0" dirty="0">
                <a:latin typeface="Montserrat-Black"/>
              </a:rPr>
              <a:t>Dr Azeez Butali</a:t>
            </a:r>
            <a:endParaRPr lang="en-GB" sz="2400" b="1" dirty="0"/>
          </a:p>
        </p:txBody>
      </p:sp>
    </p:spTree>
    <p:custDataLst>
      <p:tags r:id="rId1"/>
    </p:custDataLst>
    <p:extLst>
      <p:ext uri="{BB962C8B-B14F-4D97-AF65-F5344CB8AC3E}">
        <p14:creationId xmlns:p14="http://schemas.microsoft.com/office/powerpoint/2010/main" val="40450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fade">
                                      <p:cBhvr>
                                        <p:cTn id="33" dur="1000"/>
                                        <p:tgtEl>
                                          <p:spTgt spid="17">
                                            <p:txEl>
                                              <p:pRg st="4" end="4"/>
                                            </p:txEl>
                                          </p:spTgt>
                                        </p:tgtEl>
                                      </p:cBhvr>
                                    </p:animEffect>
                                    <p:anim calcmode="lin" valueType="num">
                                      <p:cBhvr>
                                        <p:cTn id="34"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222776"/>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7" name="Title 6">
            <a:extLst>
              <a:ext uri="{FF2B5EF4-FFF2-40B4-BE49-F238E27FC236}">
                <a16:creationId xmlns:a16="http://schemas.microsoft.com/office/drawing/2014/main" id="{D01FFF6B-2503-B86A-84EC-D81782DC94A2}"/>
              </a:ext>
            </a:extLst>
          </p:cNvPr>
          <p:cNvSpPr txBox="1">
            <a:spLocks noGrp="1"/>
          </p:cNvSpPr>
          <p:nvPr>
            <p:ph type="title" idx="4294967295"/>
          </p:nvPr>
        </p:nvSpPr>
        <p:spPr>
          <a:xfrm>
            <a:off x="882722" y="1352720"/>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Azeez’s research </a:t>
            </a:r>
          </a:p>
        </p:txBody>
      </p:sp>
      <p:sp>
        <p:nvSpPr>
          <p:cNvPr id="6" name="TextBox 5">
            <a:extLst>
              <a:ext uri="{FF2B5EF4-FFF2-40B4-BE49-F238E27FC236}">
                <a16:creationId xmlns:a16="http://schemas.microsoft.com/office/drawing/2014/main" id="{8922BCE6-2D08-630C-D7D0-69966897AAE6}"/>
              </a:ext>
              <a:ext uri="{C183D7F6-B498-43B3-948B-1728B52AA6E4}">
                <adec:decorative xmlns:adec="http://schemas.microsoft.com/office/drawing/2017/decorative" val="0"/>
              </a:ext>
            </a:extLst>
          </p:cNvPr>
          <p:cNvSpPr txBox="1"/>
          <p:nvPr/>
        </p:nvSpPr>
        <p:spPr>
          <a:xfrm>
            <a:off x="695154" y="2628900"/>
            <a:ext cx="9694903" cy="5509200"/>
          </a:xfrm>
          <a:prstGeom prst="rect">
            <a:avLst/>
          </a:prstGeom>
          <a:noFill/>
        </p:spPr>
        <p:txBody>
          <a:bodyPr wrap="square" rtlCol="0">
            <a:spAutoFit/>
          </a:bodyPr>
          <a:lstStyle/>
          <a:p>
            <a:pPr algn="l">
              <a:spcAft>
                <a:spcPts val="2400"/>
              </a:spcAft>
            </a:pPr>
            <a:r>
              <a:rPr lang="en-GB" sz="2400" b="0" i="0" u="none" strike="noStrike" baseline="0" dirty="0">
                <a:solidFill>
                  <a:schemeClr val="accent1">
                    <a:lumMod val="50000"/>
                  </a:schemeClr>
                </a:solidFill>
                <a:latin typeface="Montserrat" pitchFamily="2" charset="0"/>
              </a:rPr>
              <a:t>“My research has included looking at </a:t>
            </a:r>
            <a:r>
              <a:rPr lang="en-GB" sz="2400" b="1" i="0" u="none" strike="noStrike" baseline="0" dirty="0">
                <a:solidFill>
                  <a:schemeClr val="accent1">
                    <a:lumMod val="50000"/>
                  </a:schemeClr>
                </a:solidFill>
                <a:latin typeface="Montserrat" pitchFamily="2" charset="0"/>
              </a:rPr>
              <a:t>non-syndromic clefts </a:t>
            </a:r>
            <a:r>
              <a:rPr lang="en-GB" sz="2400" b="0" i="0" u="none" strike="noStrike" baseline="0" dirty="0">
                <a:solidFill>
                  <a:schemeClr val="accent1">
                    <a:lumMod val="50000"/>
                  </a:schemeClr>
                </a:solidFill>
                <a:latin typeface="Montserrat" pitchFamily="2" charset="0"/>
              </a:rPr>
              <a:t>– a birth defect where the nasal and oral cavities have not divided completely – in populations of </a:t>
            </a:r>
            <a:r>
              <a:rPr lang="en-GB" sz="2400" b="1" i="0" u="none" strike="noStrike" baseline="0" dirty="0">
                <a:solidFill>
                  <a:schemeClr val="accent1">
                    <a:lumMod val="50000"/>
                  </a:schemeClr>
                </a:solidFill>
                <a:latin typeface="Montserrat" pitchFamily="2" charset="0"/>
              </a:rPr>
              <a:t>African descent</a:t>
            </a:r>
            <a:r>
              <a:rPr lang="en-GB" sz="2400" b="0" i="0" u="none" strike="noStrike" baseline="0" dirty="0">
                <a:solidFill>
                  <a:schemeClr val="accent1">
                    <a:lumMod val="50000"/>
                  </a:schemeClr>
                </a:solidFill>
                <a:latin typeface="Montserrat" pitchFamily="2" charset="0"/>
              </a:rPr>
              <a:t>. </a:t>
            </a:r>
          </a:p>
          <a:p>
            <a:pPr algn="l">
              <a:spcAft>
                <a:spcPts val="2400"/>
              </a:spcAft>
            </a:pPr>
            <a:r>
              <a:rPr lang="en-GB" sz="2400" b="0" i="0" u="none" strike="noStrike" baseline="0" dirty="0">
                <a:solidFill>
                  <a:schemeClr val="accent1">
                    <a:lumMod val="50000"/>
                  </a:schemeClr>
                </a:solidFill>
                <a:latin typeface="Montserrat" pitchFamily="2" charset="0"/>
              </a:rPr>
              <a:t>“The </a:t>
            </a:r>
            <a:r>
              <a:rPr lang="en-GB" sz="2400" b="1" i="0" u="none" strike="noStrike" baseline="0" dirty="0">
                <a:solidFill>
                  <a:schemeClr val="accent1">
                    <a:lumMod val="50000"/>
                  </a:schemeClr>
                </a:solidFill>
                <a:latin typeface="Montserrat" pitchFamily="2" charset="0"/>
              </a:rPr>
              <a:t>African Craniofacial Anomalies Network </a:t>
            </a:r>
            <a:r>
              <a:rPr lang="en-GB" sz="2400" b="0" i="0" u="none" strike="noStrike" baseline="0" dirty="0">
                <a:solidFill>
                  <a:schemeClr val="accent1">
                    <a:lumMod val="50000"/>
                  </a:schemeClr>
                </a:solidFill>
                <a:latin typeface="Montserrat" pitchFamily="2" charset="0"/>
              </a:rPr>
              <a:t>is a collaboration between scientists in Ghana, Ethiopia, Kenya, Nigeria and Rwanda. We aim to train and build capacity in Africa for research into dental and craniofacial diseases, to investigate the </a:t>
            </a:r>
            <a:r>
              <a:rPr lang="en-GB" sz="2400" b="1" i="0" u="none" strike="noStrike" baseline="0" dirty="0">
                <a:solidFill>
                  <a:schemeClr val="accent1">
                    <a:lumMod val="50000"/>
                  </a:schemeClr>
                </a:solidFill>
                <a:latin typeface="Montserrat" pitchFamily="2" charset="0"/>
              </a:rPr>
              <a:t>genetics</a:t>
            </a:r>
            <a:r>
              <a:rPr lang="en-GB" sz="2400" b="0" i="0" u="none" strike="noStrike" baseline="0" dirty="0">
                <a:solidFill>
                  <a:schemeClr val="accent1">
                    <a:lumMod val="50000"/>
                  </a:schemeClr>
                </a:solidFill>
                <a:latin typeface="Montserrat" pitchFamily="2" charset="0"/>
              </a:rPr>
              <a:t> and </a:t>
            </a:r>
            <a:r>
              <a:rPr lang="en-GB" sz="2400" b="1" i="0" u="none" strike="noStrike" baseline="0" dirty="0">
                <a:solidFill>
                  <a:schemeClr val="accent1">
                    <a:lumMod val="50000"/>
                  </a:schemeClr>
                </a:solidFill>
                <a:latin typeface="Montserrat" pitchFamily="2" charset="0"/>
              </a:rPr>
              <a:t>environmental </a:t>
            </a:r>
            <a:r>
              <a:rPr lang="en-GB" sz="2400" b="0" i="0" u="none" strike="noStrike" baseline="0" dirty="0">
                <a:solidFill>
                  <a:schemeClr val="accent1">
                    <a:lumMod val="50000"/>
                  </a:schemeClr>
                </a:solidFill>
                <a:latin typeface="Montserrat" pitchFamily="2" charset="0"/>
              </a:rPr>
              <a:t>causes of dental and craniofacial diseases, and to create opportunities for</a:t>
            </a:r>
            <a:r>
              <a:rPr lang="en-GB" sz="2400" b="0" i="0" u="none" strike="noStrike" dirty="0">
                <a:solidFill>
                  <a:schemeClr val="accent1">
                    <a:lumMod val="50000"/>
                  </a:schemeClr>
                </a:solidFill>
                <a:latin typeface="Montserrat" pitchFamily="2" charset="0"/>
              </a:rPr>
              <a:t> </a:t>
            </a:r>
            <a:r>
              <a:rPr lang="en-GB" sz="2400" b="1" i="0" u="none" strike="noStrike" baseline="0" dirty="0">
                <a:solidFill>
                  <a:schemeClr val="accent1">
                    <a:lumMod val="50000"/>
                  </a:schemeClr>
                </a:solidFill>
                <a:latin typeface="Montserrat" pitchFamily="2" charset="0"/>
              </a:rPr>
              <a:t>transdisciplinary</a:t>
            </a:r>
            <a:r>
              <a:rPr lang="en-GB" sz="2400" b="0" i="0" u="none" strike="noStrike" baseline="0" dirty="0">
                <a:solidFill>
                  <a:schemeClr val="accent1">
                    <a:lumMod val="50000"/>
                  </a:schemeClr>
                </a:solidFill>
                <a:latin typeface="Montserrat" pitchFamily="2" charset="0"/>
              </a:rPr>
              <a:t> and </a:t>
            </a:r>
            <a:r>
              <a:rPr lang="en-GB" sz="2400" b="1" i="0" u="none" strike="noStrike" baseline="0" dirty="0">
                <a:solidFill>
                  <a:schemeClr val="accent1">
                    <a:lumMod val="50000"/>
                  </a:schemeClr>
                </a:solidFill>
                <a:latin typeface="Montserrat" pitchFamily="2" charset="0"/>
              </a:rPr>
              <a:t>global</a:t>
            </a:r>
            <a:r>
              <a:rPr lang="en-GB" sz="2400" b="0" i="0" u="none" strike="noStrike" baseline="0" dirty="0">
                <a:solidFill>
                  <a:schemeClr val="accent1">
                    <a:lumMod val="50000"/>
                  </a:schemeClr>
                </a:solidFill>
                <a:latin typeface="Montserrat" pitchFamily="2" charset="0"/>
              </a:rPr>
              <a:t> research. </a:t>
            </a:r>
          </a:p>
          <a:p>
            <a:pPr algn="l">
              <a:spcAft>
                <a:spcPts val="2400"/>
              </a:spcAft>
            </a:pPr>
            <a:r>
              <a:rPr lang="en-GB" sz="2400" b="0" i="0" u="none" strike="noStrike" baseline="0" dirty="0">
                <a:solidFill>
                  <a:schemeClr val="accent1">
                    <a:lumMod val="50000"/>
                  </a:schemeClr>
                </a:solidFill>
                <a:latin typeface="Montserrat" pitchFamily="2" charset="0"/>
              </a:rPr>
              <a:t>“Genetics is a rapidly </a:t>
            </a:r>
            <a:r>
              <a:rPr lang="en-GB" sz="2400" b="1" i="0" u="none" strike="noStrike" baseline="0" dirty="0">
                <a:solidFill>
                  <a:schemeClr val="accent1">
                    <a:lumMod val="50000"/>
                  </a:schemeClr>
                </a:solidFill>
                <a:latin typeface="Montserrat" pitchFamily="2" charset="0"/>
              </a:rPr>
              <a:t>evolving</a:t>
            </a:r>
            <a:r>
              <a:rPr lang="en-GB" sz="2400" b="0" i="0" u="none" strike="noStrike" baseline="0" dirty="0">
                <a:solidFill>
                  <a:schemeClr val="accent1">
                    <a:lumMod val="50000"/>
                  </a:schemeClr>
                </a:solidFill>
                <a:latin typeface="Montserrat" pitchFamily="2" charset="0"/>
              </a:rPr>
              <a:t> field, and there is need for constant training and retraining to keep abreast with the </a:t>
            </a:r>
            <a:r>
              <a:rPr lang="en-GB" sz="2400" b="1" i="0" u="none" strike="noStrike" baseline="0" dirty="0">
                <a:solidFill>
                  <a:schemeClr val="accent1">
                    <a:lumMod val="50000"/>
                  </a:schemeClr>
                </a:solidFill>
                <a:latin typeface="Montserrat" pitchFamily="2" charset="0"/>
              </a:rPr>
              <a:t>dynamic research </a:t>
            </a:r>
            <a:r>
              <a:rPr lang="en-GB" sz="2400" b="0" i="0" u="none" strike="noStrike" baseline="0" dirty="0">
                <a:solidFill>
                  <a:schemeClr val="accent1">
                    <a:lumMod val="50000"/>
                  </a:schemeClr>
                </a:solidFill>
                <a:latin typeface="Montserrat" pitchFamily="2" charset="0"/>
              </a:rPr>
              <a:t>environment.”</a:t>
            </a:r>
          </a:p>
        </p:txBody>
      </p:sp>
      <p:grpSp>
        <p:nvGrpSpPr>
          <p:cNvPr id="9" name="Group 2" descr="Dr Azeez Butali standing in his laboratory, wearing a lab coat and next to research equipment.&#10;">
            <a:extLst>
              <a:ext uri="{FF2B5EF4-FFF2-40B4-BE49-F238E27FC236}">
                <a16:creationId xmlns:a16="http://schemas.microsoft.com/office/drawing/2014/main" id="{81E3852E-F0BF-0D00-7ED6-54D96535F3E2}"/>
              </a:ext>
            </a:extLst>
          </p:cNvPr>
          <p:cNvGrpSpPr>
            <a:grpSpLocks noChangeAspect="1"/>
          </p:cNvGrpSpPr>
          <p:nvPr/>
        </p:nvGrpSpPr>
        <p:grpSpPr>
          <a:xfrm>
            <a:off x="10972800" y="1891232"/>
            <a:ext cx="6432478" cy="4700068"/>
            <a:chOff x="8406" y="6350"/>
            <a:chExt cx="6347956" cy="4638310"/>
          </a:xfrm>
        </p:grpSpPr>
        <p:sp>
          <p:nvSpPr>
            <p:cNvPr id="11" name="Freeform 3">
              <a:extLst>
                <a:ext uri="{FF2B5EF4-FFF2-40B4-BE49-F238E27FC236}">
                  <a16:creationId xmlns:a16="http://schemas.microsoft.com/office/drawing/2014/main" id="{D83D6C0E-8798-B0BA-608B-F77A47C899C0}"/>
                </a:ext>
              </a:extLst>
            </p:cNvPr>
            <p:cNvSpPr/>
            <p:nvPr/>
          </p:nvSpPr>
          <p:spPr>
            <a:xfrm>
              <a:off x="8406" y="6350"/>
              <a:ext cx="6347956" cy="463831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a:stretch>
            </a:blipFill>
            <a:ln w="12700">
              <a:noFill/>
            </a:ln>
          </p:spPr>
          <p:txBody>
            <a:bodyPr/>
            <a:lstStyle/>
            <a:p>
              <a:endParaRPr lang="en-GB"/>
            </a:p>
          </p:txBody>
        </p:sp>
      </p:gr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15</a:t>
            </a:r>
          </a:p>
        </p:txBody>
      </p:sp>
    </p:spTree>
    <p:custDataLst>
      <p:tags r:id="rId1"/>
    </p:custDataLst>
    <p:extLst>
      <p:ext uri="{BB962C8B-B14F-4D97-AF65-F5344CB8AC3E}">
        <p14:creationId xmlns:p14="http://schemas.microsoft.com/office/powerpoint/2010/main" val="38538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7" name="Title 6">
            <a:extLst>
              <a:ext uri="{FF2B5EF4-FFF2-40B4-BE49-F238E27FC236}">
                <a16:creationId xmlns:a16="http://schemas.microsoft.com/office/drawing/2014/main" id="{F7A0F3B2-DB27-17C5-33AA-9BC8455143FD}"/>
              </a:ext>
            </a:extLst>
          </p:cNvPr>
          <p:cNvSpPr txBox="1">
            <a:spLocks noGrp="1"/>
          </p:cNvSpPr>
          <p:nvPr>
            <p:ph type="title" idx="4294967295"/>
          </p:nvPr>
        </p:nvSpPr>
        <p:spPr>
          <a:xfrm>
            <a:off x="8389445" y="1530258"/>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Azeez says…</a:t>
            </a:r>
          </a:p>
        </p:txBody>
      </p:sp>
      <p:sp>
        <p:nvSpPr>
          <p:cNvPr id="6" name="Rectangle: Rounded Corners 5" descr="A headshot of Dr Azeez Butali.&#10;">
            <a:extLst>
              <a:ext uri="{FF2B5EF4-FFF2-40B4-BE49-F238E27FC236}">
                <a16:creationId xmlns:a16="http://schemas.microsoft.com/office/drawing/2014/main" id="{4037BA16-8489-09B5-885A-57FBA1205C93}"/>
              </a:ext>
            </a:extLst>
          </p:cNvPr>
          <p:cNvSpPr/>
          <p:nvPr/>
        </p:nvSpPr>
        <p:spPr>
          <a:xfrm>
            <a:off x="1871483" y="2124569"/>
            <a:ext cx="6008303" cy="5419621"/>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736208" y="7476734"/>
            <a:ext cx="3733800" cy="461665"/>
          </a:xfrm>
          <a:prstGeom prst="rect">
            <a:avLst/>
          </a:prstGeom>
          <a:noFill/>
        </p:spPr>
        <p:txBody>
          <a:bodyPr wrap="square" rtlCol="0">
            <a:spAutoFit/>
          </a:bodyPr>
          <a:lstStyle/>
          <a:p>
            <a:pPr algn="l"/>
            <a:r>
              <a:rPr lang="en-GB" sz="2400" b="1" i="0" u="none" strike="noStrike" baseline="0" dirty="0">
                <a:latin typeface="Montserrat-Black"/>
              </a:rPr>
              <a:t>Dr Azeez Butali</a:t>
            </a:r>
            <a:endParaRPr lang="en-GB" sz="2400" b="1" dirty="0"/>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382000" y="2710130"/>
            <a:ext cx="8915362" cy="4031873"/>
          </a:xfrm>
          <a:prstGeom prst="rect">
            <a:avLst/>
          </a:prstGeom>
          <a:noFill/>
        </p:spPr>
        <p:txBody>
          <a:bodyPr wrap="square" rtlCol="0">
            <a:spAutoFit/>
          </a:bodyPr>
          <a:lstStyle/>
          <a:p>
            <a:pPr algn="l">
              <a:spcAft>
                <a:spcPts val="2400"/>
              </a:spcAft>
            </a:pPr>
            <a:r>
              <a:rPr lang="en-GB" sz="2800" b="0" i="0" u="none" strike="noStrike" baseline="0" dirty="0">
                <a:solidFill>
                  <a:schemeClr val="accent1">
                    <a:lumMod val="50000"/>
                  </a:schemeClr>
                </a:solidFill>
                <a:latin typeface="Montserrat" pitchFamily="2" charset="0"/>
              </a:rPr>
              <a:t>“What phrase sums up a career in dental and craniofacial genetics?</a:t>
            </a:r>
            <a:r>
              <a:rPr lang="en-GB" sz="2800" b="0" i="0" u="none" strike="noStrike" dirty="0">
                <a:solidFill>
                  <a:schemeClr val="accent1">
                    <a:lumMod val="50000"/>
                  </a:schemeClr>
                </a:solidFill>
                <a:latin typeface="Montserrat" pitchFamily="2" charset="0"/>
              </a:rPr>
              <a:t> </a:t>
            </a:r>
            <a:r>
              <a:rPr lang="en-GB" sz="2800" b="1" i="0" u="none" strike="noStrike" baseline="0" dirty="0">
                <a:solidFill>
                  <a:schemeClr val="accent1">
                    <a:lumMod val="50000"/>
                  </a:schemeClr>
                </a:solidFill>
                <a:latin typeface="Montserrat" pitchFamily="2" charset="0"/>
              </a:rPr>
              <a:t>Be intentional</a:t>
            </a:r>
            <a:endParaRPr lang="en-GB" sz="2800" b="0" i="0" u="none" strike="noStrike" baseline="0" dirty="0">
              <a:solidFill>
                <a:schemeClr val="accent1">
                  <a:lumMod val="50000"/>
                </a:schemeClr>
              </a:solidFill>
              <a:latin typeface="Montserrat" pitchFamily="2" charset="0"/>
            </a:endParaRPr>
          </a:p>
          <a:p>
            <a:pPr algn="l">
              <a:spcAft>
                <a:spcPts val="2400"/>
              </a:spcAft>
            </a:pPr>
            <a:r>
              <a:rPr lang="en-GB" sz="2800" i="1" dirty="0">
                <a:solidFill>
                  <a:schemeClr val="accent1">
                    <a:lumMod val="50000"/>
                  </a:schemeClr>
                </a:solidFill>
                <a:latin typeface="Montserrat" pitchFamily="2" charset="0"/>
              </a:rPr>
              <a:t>My top tips:</a:t>
            </a:r>
          </a:p>
          <a:p>
            <a:pPr algn="l">
              <a:spcAft>
                <a:spcPts val="2400"/>
              </a:spcAft>
            </a:pPr>
            <a:r>
              <a:rPr lang="en-GB" sz="2800" b="1" i="0" u="none" strike="noStrike" baseline="0" dirty="0">
                <a:solidFill>
                  <a:schemeClr val="accent1">
                    <a:lumMod val="50000"/>
                  </a:schemeClr>
                </a:solidFill>
                <a:latin typeface="Montserrat" pitchFamily="2" charset="0"/>
              </a:rPr>
              <a:t>Trust </a:t>
            </a:r>
            <a:r>
              <a:rPr lang="en-GB" sz="2800" b="0" i="0" u="none" strike="noStrike" baseline="0" dirty="0">
                <a:solidFill>
                  <a:schemeClr val="accent1">
                    <a:lumMod val="50000"/>
                  </a:schemeClr>
                </a:solidFill>
                <a:latin typeface="Montserrat" pitchFamily="2" charset="0"/>
              </a:rPr>
              <a:t>the journey, </a:t>
            </a:r>
            <a:r>
              <a:rPr lang="en-GB" sz="2800" b="1" i="0" u="none" strike="noStrike" baseline="0" dirty="0">
                <a:solidFill>
                  <a:schemeClr val="accent1">
                    <a:lumMod val="50000"/>
                  </a:schemeClr>
                </a:solidFill>
                <a:latin typeface="Montserrat" pitchFamily="2" charset="0"/>
              </a:rPr>
              <a:t>focus</a:t>
            </a:r>
            <a:r>
              <a:rPr lang="en-GB" sz="2800" b="0" i="0" u="none" strike="noStrike" baseline="0" dirty="0">
                <a:solidFill>
                  <a:schemeClr val="accent1">
                    <a:lumMod val="50000"/>
                  </a:schemeClr>
                </a:solidFill>
                <a:latin typeface="Montserrat" pitchFamily="2" charset="0"/>
              </a:rPr>
              <a:t> on the clinical skills, and </a:t>
            </a:r>
            <a:r>
              <a:rPr lang="en-GB" sz="2800" b="1" i="0" u="none" strike="noStrike" baseline="0" dirty="0">
                <a:solidFill>
                  <a:schemeClr val="accent1">
                    <a:lumMod val="50000"/>
                  </a:schemeClr>
                </a:solidFill>
                <a:latin typeface="Montserrat" pitchFamily="2" charset="0"/>
              </a:rPr>
              <a:t>aspire</a:t>
            </a:r>
            <a:r>
              <a:rPr lang="en-GB" sz="2800" b="0" i="0" u="none" strike="noStrike" baseline="0" dirty="0">
                <a:solidFill>
                  <a:schemeClr val="accent1">
                    <a:lumMod val="50000"/>
                  </a:schemeClr>
                </a:solidFill>
                <a:latin typeface="Montserrat" pitchFamily="2" charset="0"/>
              </a:rPr>
              <a:t> to become the best dental scientist that you can be.</a:t>
            </a:r>
          </a:p>
          <a:p>
            <a:pPr algn="l">
              <a:spcAft>
                <a:spcPts val="2400"/>
              </a:spcAft>
            </a:pPr>
            <a:r>
              <a:rPr lang="en-GB" sz="2800" b="1" i="0" u="none" strike="noStrike" baseline="0" dirty="0">
                <a:solidFill>
                  <a:schemeClr val="accent1">
                    <a:lumMod val="50000"/>
                  </a:schemeClr>
                </a:solidFill>
                <a:latin typeface="Montserrat" pitchFamily="2" charset="0"/>
              </a:rPr>
              <a:t>Open</a:t>
            </a:r>
            <a:r>
              <a:rPr lang="en-GB" sz="2800" b="0" i="0" u="none" strike="noStrike" baseline="0" dirty="0">
                <a:solidFill>
                  <a:schemeClr val="accent1">
                    <a:lumMod val="50000"/>
                  </a:schemeClr>
                </a:solidFill>
                <a:latin typeface="Montserrat" pitchFamily="2" charset="0"/>
              </a:rPr>
              <a:t> yourself up for </a:t>
            </a:r>
            <a:r>
              <a:rPr lang="en-GB" sz="2800" b="1" i="0" u="none" strike="noStrike" baseline="0" dirty="0">
                <a:solidFill>
                  <a:schemeClr val="accent1">
                    <a:lumMod val="50000"/>
                  </a:schemeClr>
                </a:solidFill>
                <a:latin typeface="Montserrat" pitchFamily="2" charset="0"/>
              </a:rPr>
              <a:t>learning</a:t>
            </a:r>
            <a:r>
              <a:rPr lang="en-GB" sz="2800" b="0" i="0" u="none" strike="noStrike" baseline="0" dirty="0">
                <a:solidFill>
                  <a:schemeClr val="accent1">
                    <a:lumMod val="50000"/>
                  </a:schemeClr>
                </a:solidFill>
                <a:latin typeface="Montserrat" pitchFamily="2" charset="0"/>
              </a:rPr>
              <a:t> and </a:t>
            </a:r>
            <a:r>
              <a:rPr lang="en-GB" sz="2800" b="1" i="0" u="none" strike="noStrike" baseline="0" dirty="0">
                <a:solidFill>
                  <a:schemeClr val="accent1">
                    <a:lumMod val="50000"/>
                  </a:schemeClr>
                </a:solidFill>
                <a:latin typeface="Montserrat" pitchFamily="2" charset="0"/>
              </a:rPr>
              <a:t>mentoring</a:t>
            </a:r>
            <a:r>
              <a:rPr lang="en-GB" sz="2800" b="0" i="0" u="none" strike="noStrike" baseline="0" dirty="0">
                <a:solidFill>
                  <a:schemeClr val="accent1">
                    <a:lumMod val="50000"/>
                  </a:schemeClr>
                </a:solidFill>
                <a:latin typeface="Montserrat" pitchFamily="2" charset="0"/>
              </a:rPr>
              <a:t>.”</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16       </a:t>
            </a:r>
          </a:p>
        </p:txBody>
      </p:sp>
    </p:spTree>
    <p:custDataLst>
      <p:tags r:id="rId1"/>
    </p:custDataLst>
    <p:extLst>
      <p:ext uri="{BB962C8B-B14F-4D97-AF65-F5344CB8AC3E}">
        <p14:creationId xmlns:p14="http://schemas.microsoft.com/office/powerpoint/2010/main" val="322798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333500"/>
            <a:ext cx="6076795" cy="67382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371892" y="1090093"/>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Niki</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17</a:t>
            </a:r>
          </a:p>
        </p:txBody>
      </p:sp>
      <p:sp>
        <p:nvSpPr>
          <p:cNvPr id="6" name="Rectangle: Rounded Corners 5" descr="A headshot of Dr Niki Moutsopoulos.&#10;">
            <a:extLst>
              <a:ext uri="{FF2B5EF4-FFF2-40B4-BE49-F238E27FC236}">
                <a16:creationId xmlns:a16="http://schemas.microsoft.com/office/drawing/2014/main" id="{2B008104-E0AB-587F-99B7-EE94A9DD87B3}"/>
              </a:ext>
            </a:extLst>
          </p:cNvPr>
          <p:cNvSpPr/>
          <p:nvPr/>
        </p:nvSpPr>
        <p:spPr>
          <a:xfrm>
            <a:off x="2993706" y="1568590"/>
            <a:ext cx="4774730" cy="626807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371892" y="2621474"/>
            <a:ext cx="8080395" cy="5078313"/>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65000"/>
                    <a:lumOff val="35000"/>
                  </a:schemeClr>
                </a:solidFill>
                <a:latin typeface="Montserrat" pitchFamily="2" charset="0"/>
              </a:rPr>
              <a:t>Associate Scientific Director, Tenure Track/Assistant Clinical Investigator (TT/ACI) Faculty Development, Chief Oral Immunity and Infection Section, National Institute of Dental and Craniofacial Research, National Institutes of Health (NIDCR/NIH), Maryland, USA</a:t>
            </a: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Immunology, Inflammation,</a:t>
            </a:r>
            <a:r>
              <a:rPr lang="en-GB" sz="2400" b="0" i="0" u="none" strike="noStrike"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Microbiology</a:t>
            </a:r>
          </a:p>
          <a:p>
            <a:pPr algn="l">
              <a:spcAft>
                <a:spcPts val="2400"/>
              </a:spcAft>
            </a:pPr>
            <a:r>
              <a:rPr lang="en-GB" sz="2400" b="1" i="0" u="none" strike="noStrike" baseline="0" dirty="0">
                <a:solidFill>
                  <a:schemeClr val="tx1">
                    <a:lumMod val="65000"/>
                    <a:lumOff val="35000"/>
                  </a:schemeClr>
                </a:solidFill>
                <a:latin typeface="Montserrat" pitchFamily="2" charset="0"/>
              </a:rPr>
              <a:t>Niki leads the Moutsopoulos Lab, which studies oral mucosal immunity in health and disease.</a:t>
            </a:r>
            <a:endParaRPr lang="en-GB" sz="2400" b="1"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Niki’s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26447"/>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104900" y="7345668"/>
            <a:ext cx="3733800" cy="830997"/>
          </a:xfrm>
          <a:prstGeom prst="rect">
            <a:avLst/>
          </a:prstGeom>
          <a:noFill/>
        </p:spPr>
        <p:txBody>
          <a:bodyPr wrap="square" rtlCol="0">
            <a:spAutoFit/>
          </a:bodyPr>
          <a:lstStyle/>
          <a:p>
            <a:pPr algn="ctr"/>
            <a:r>
              <a:rPr lang="en-GB" sz="2400" b="1" i="0" u="none" strike="noStrike" baseline="0" dirty="0">
                <a:latin typeface="Montserrat-Black"/>
              </a:rPr>
              <a:t>Dr Niki</a:t>
            </a:r>
          </a:p>
          <a:p>
            <a:pPr algn="ctr"/>
            <a:r>
              <a:rPr lang="en-GB" sz="2400" b="1" i="0" u="none" strike="noStrike" baseline="0" dirty="0">
                <a:latin typeface="Montserrat-Black"/>
              </a:rPr>
              <a:t>Moutsopoulos</a:t>
            </a:r>
            <a:endParaRPr lang="en-GB" sz="2400" b="1" dirty="0"/>
          </a:p>
        </p:txBody>
      </p:sp>
    </p:spTree>
    <p:custDataLst>
      <p:tags r:id="rId1"/>
    </p:custDataLst>
    <p:extLst>
      <p:ext uri="{BB962C8B-B14F-4D97-AF65-F5344CB8AC3E}">
        <p14:creationId xmlns:p14="http://schemas.microsoft.com/office/powerpoint/2010/main" val="35391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fade">
                                      <p:cBhvr>
                                        <p:cTn id="33" dur="1000"/>
                                        <p:tgtEl>
                                          <p:spTgt spid="17">
                                            <p:txEl>
                                              <p:pRg st="4" end="4"/>
                                            </p:txEl>
                                          </p:spTgt>
                                        </p:tgtEl>
                                      </p:cBhvr>
                                    </p:animEffect>
                                    <p:anim calcmode="lin" valueType="num">
                                      <p:cBhvr>
                                        <p:cTn id="34"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6971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itle 8">
            <a:extLst>
              <a:ext uri="{FF2B5EF4-FFF2-40B4-BE49-F238E27FC236}">
                <a16:creationId xmlns:a16="http://schemas.microsoft.com/office/drawing/2014/main" id="{CCB72603-96A8-7B98-495D-CC3F7ED3C412}"/>
              </a:ext>
            </a:extLst>
          </p:cNvPr>
          <p:cNvSpPr txBox="1">
            <a:spLocks noGrp="1"/>
          </p:cNvSpPr>
          <p:nvPr>
            <p:ph type="title" idx="4294967295"/>
          </p:nvPr>
        </p:nvSpPr>
        <p:spPr>
          <a:xfrm>
            <a:off x="813816" y="1442474"/>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Niki’s research </a:t>
            </a:r>
          </a:p>
        </p:txBody>
      </p:sp>
      <p:sp>
        <p:nvSpPr>
          <p:cNvPr id="6" name="TextBox 5">
            <a:extLst>
              <a:ext uri="{FF2B5EF4-FFF2-40B4-BE49-F238E27FC236}">
                <a16:creationId xmlns:a16="http://schemas.microsoft.com/office/drawing/2014/main" id="{1B01DC50-0E1E-29CB-FB3F-12F6B308F4DE}"/>
              </a:ext>
              <a:ext uri="{C183D7F6-B498-43B3-948B-1728B52AA6E4}">
                <adec:decorative xmlns:adec="http://schemas.microsoft.com/office/drawing/2017/decorative" val="0"/>
              </a:ext>
            </a:extLst>
          </p:cNvPr>
          <p:cNvSpPr txBox="1"/>
          <p:nvPr/>
        </p:nvSpPr>
        <p:spPr>
          <a:xfrm>
            <a:off x="793909" y="2933700"/>
            <a:ext cx="9829800" cy="4770537"/>
          </a:xfrm>
          <a:prstGeom prst="rect">
            <a:avLst/>
          </a:prstGeom>
          <a:noFill/>
        </p:spPr>
        <p:txBody>
          <a:bodyPr wrap="square" rtlCol="0">
            <a:spAutoFit/>
          </a:bodyPr>
          <a:lstStyle/>
          <a:p>
            <a:pPr algn="l">
              <a:spcAft>
                <a:spcPts val="2400"/>
              </a:spcAft>
            </a:pPr>
            <a:r>
              <a:rPr lang="en-GB" sz="2400" b="0" i="0" u="none" strike="noStrike" baseline="0" dirty="0">
                <a:solidFill>
                  <a:schemeClr val="accent1">
                    <a:lumMod val="50000"/>
                  </a:schemeClr>
                </a:solidFill>
                <a:latin typeface="Montserrat" pitchFamily="2" charset="0"/>
              </a:rPr>
              <a:t>“We take a </a:t>
            </a:r>
            <a:r>
              <a:rPr lang="en-GB" sz="2400" b="1" i="0" u="none" strike="noStrike" baseline="0" dirty="0">
                <a:solidFill>
                  <a:schemeClr val="accent1">
                    <a:lumMod val="50000"/>
                  </a:schemeClr>
                </a:solidFill>
                <a:latin typeface="Montserrat" pitchFamily="2" charset="0"/>
              </a:rPr>
              <a:t>bedside-to-bench</a:t>
            </a:r>
            <a:r>
              <a:rPr lang="en-GB" sz="2400" b="0" i="0" u="none" strike="noStrike" baseline="0" dirty="0">
                <a:solidFill>
                  <a:schemeClr val="accent1">
                    <a:lumMod val="50000"/>
                  </a:schemeClr>
                </a:solidFill>
                <a:latin typeface="Montserrat" pitchFamily="2" charset="0"/>
              </a:rPr>
              <a:t> approach to studying </a:t>
            </a:r>
            <a:r>
              <a:rPr lang="en-GB" sz="2400" b="1" i="0" u="none" strike="noStrike" baseline="0" dirty="0">
                <a:solidFill>
                  <a:schemeClr val="accent1">
                    <a:lumMod val="50000"/>
                  </a:schemeClr>
                </a:solidFill>
                <a:latin typeface="Montserrat" pitchFamily="2" charset="0"/>
              </a:rPr>
              <a:t>oral mucosal immunity</a:t>
            </a:r>
            <a:r>
              <a:rPr lang="en-GB" sz="2400" b="0" i="0" u="none" strike="noStrike" baseline="0" dirty="0">
                <a:solidFill>
                  <a:schemeClr val="accent1">
                    <a:lumMod val="50000"/>
                  </a:schemeClr>
                </a:solidFill>
                <a:latin typeface="Montserrat" pitchFamily="2" charset="0"/>
              </a:rPr>
              <a:t>, aiming to understand oral diseases in people and help treat them. </a:t>
            </a:r>
          </a:p>
          <a:p>
            <a:pPr algn="l">
              <a:spcAft>
                <a:spcPts val="2400"/>
              </a:spcAft>
            </a:pPr>
            <a:r>
              <a:rPr lang="en-GB" sz="2400" b="0" i="0" u="none" strike="noStrike" baseline="0" dirty="0">
                <a:solidFill>
                  <a:schemeClr val="accent1">
                    <a:lumMod val="50000"/>
                  </a:schemeClr>
                </a:solidFill>
                <a:latin typeface="Montserrat" pitchFamily="2" charset="0"/>
              </a:rPr>
              <a:t>“Research in our lab combines many types of work, ranging from seeing </a:t>
            </a:r>
            <a:r>
              <a:rPr lang="en-GB" sz="2400" b="1" i="0" u="none" strike="noStrike" baseline="0" dirty="0">
                <a:solidFill>
                  <a:schemeClr val="accent1">
                    <a:lumMod val="50000"/>
                  </a:schemeClr>
                </a:solidFill>
                <a:latin typeface="Montserrat" pitchFamily="2" charset="0"/>
              </a:rPr>
              <a:t>patients</a:t>
            </a:r>
            <a:r>
              <a:rPr lang="en-GB" sz="2400" b="0" i="0" u="none" strike="noStrike" baseline="0" dirty="0">
                <a:solidFill>
                  <a:schemeClr val="accent1">
                    <a:lumMod val="50000"/>
                  </a:schemeClr>
                </a:solidFill>
                <a:latin typeface="Montserrat" pitchFamily="2" charset="0"/>
              </a:rPr>
              <a:t> in the clinic to performing wet lab experiments, </a:t>
            </a:r>
            <a:r>
              <a:rPr lang="en-GB" sz="2400" b="0" i="0" u="none" strike="noStrike" baseline="0" dirty="0" err="1">
                <a:solidFill>
                  <a:schemeClr val="accent1">
                    <a:lumMod val="50000"/>
                  </a:schemeClr>
                </a:solidFill>
                <a:latin typeface="Montserrat" pitchFamily="2" charset="0"/>
              </a:rPr>
              <a:t>analyzing</a:t>
            </a:r>
            <a:r>
              <a:rPr lang="en-GB" sz="2400" b="0" i="0" u="none" strike="noStrike" baseline="0" dirty="0">
                <a:solidFill>
                  <a:schemeClr val="accent1">
                    <a:lumMod val="50000"/>
                  </a:schemeClr>
                </a:solidFill>
                <a:latin typeface="Montserrat" pitchFamily="2" charset="0"/>
              </a:rPr>
              <a:t> </a:t>
            </a:r>
            <a:r>
              <a:rPr lang="en-GB" sz="2400" b="1" i="0" u="none" strike="noStrike" baseline="0" dirty="0">
                <a:solidFill>
                  <a:schemeClr val="accent1">
                    <a:lumMod val="50000"/>
                  </a:schemeClr>
                </a:solidFill>
                <a:latin typeface="Montserrat" pitchFamily="2" charset="0"/>
              </a:rPr>
              <a:t>data</a:t>
            </a:r>
            <a:r>
              <a:rPr lang="en-GB" sz="2400" b="0" i="0" u="none" strike="noStrike" baseline="0" dirty="0">
                <a:solidFill>
                  <a:schemeClr val="accent1">
                    <a:lumMod val="50000"/>
                  </a:schemeClr>
                </a:solidFill>
                <a:latin typeface="Montserrat" pitchFamily="2" charset="0"/>
              </a:rPr>
              <a:t> and applying </a:t>
            </a:r>
            <a:r>
              <a:rPr lang="en-GB" sz="2400" b="1" i="0" u="none" strike="noStrike" baseline="0" dirty="0">
                <a:solidFill>
                  <a:schemeClr val="accent1">
                    <a:lumMod val="50000"/>
                  </a:schemeClr>
                </a:solidFill>
                <a:latin typeface="Montserrat" pitchFamily="2" charset="0"/>
              </a:rPr>
              <a:t>computational approaches</a:t>
            </a:r>
            <a:r>
              <a:rPr lang="en-GB" sz="2400" b="0" i="0" u="none" strike="noStrike" baseline="0" dirty="0">
                <a:solidFill>
                  <a:schemeClr val="accent1">
                    <a:lumMod val="50000"/>
                  </a:schemeClr>
                </a:solidFill>
                <a:latin typeface="Montserrat" pitchFamily="2" charset="0"/>
              </a:rPr>
              <a:t>. </a:t>
            </a:r>
          </a:p>
          <a:p>
            <a:pPr algn="l">
              <a:spcAft>
                <a:spcPts val="2400"/>
              </a:spcAft>
            </a:pPr>
            <a:r>
              <a:rPr lang="en-GB" sz="2400" b="0" i="0" u="none" strike="noStrike" baseline="0" dirty="0">
                <a:solidFill>
                  <a:schemeClr val="accent1">
                    <a:lumMod val="50000"/>
                  </a:schemeClr>
                </a:solidFill>
                <a:latin typeface="Montserrat" pitchFamily="2" charset="0"/>
              </a:rPr>
              <a:t>“We are thrilled that our</a:t>
            </a:r>
            <a:r>
              <a:rPr lang="en-GB" sz="2400" dirty="0">
                <a:solidFill>
                  <a:schemeClr val="accent1">
                    <a:lumMod val="50000"/>
                  </a:schemeClr>
                </a:solidFill>
                <a:latin typeface="Montserrat" pitchFamily="2" charset="0"/>
              </a:rPr>
              <a:t> l</a:t>
            </a:r>
            <a:r>
              <a:rPr lang="en-GB" sz="2400" b="0" i="0" u="none" strike="noStrike" baseline="0" dirty="0">
                <a:solidFill>
                  <a:schemeClr val="accent1">
                    <a:lumMod val="50000"/>
                  </a:schemeClr>
                </a:solidFill>
                <a:latin typeface="Montserrat" pitchFamily="2" charset="0"/>
              </a:rPr>
              <a:t>ab has been able to partner with scientists and clinicians from many fields with the idea that </a:t>
            </a:r>
            <a:r>
              <a:rPr lang="en-GB" sz="2400" b="1" i="0" u="none" strike="noStrike" baseline="0" dirty="0">
                <a:solidFill>
                  <a:schemeClr val="accent1">
                    <a:lumMod val="50000"/>
                  </a:schemeClr>
                </a:solidFill>
                <a:latin typeface="Montserrat" pitchFamily="2" charset="0"/>
              </a:rPr>
              <a:t>diverse perspectives </a:t>
            </a:r>
            <a:r>
              <a:rPr lang="en-GB" sz="2400" b="0" i="0" u="none" strike="noStrike" baseline="0" dirty="0">
                <a:solidFill>
                  <a:schemeClr val="accent1">
                    <a:lumMod val="50000"/>
                  </a:schemeClr>
                </a:solidFill>
                <a:latin typeface="Montserrat" pitchFamily="2" charset="0"/>
              </a:rPr>
              <a:t>can help tackle complex questions in biology and medicine.”</a:t>
            </a:r>
            <a:endParaRPr lang="en-GB" sz="2400" dirty="0">
              <a:solidFill>
                <a:schemeClr val="accent1">
                  <a:lumMod val="50000"/>
                </a:schemeClr>
              </a:solidFill>
              <a:latin typeface="Montserrat" pitchFamily="2" charset="0"/>
            </a:endParaRPr>
          </a:p>
        </p:txBody>
      </p:sp>
      <p:grpSp>
        <p:nvGrpSpPr>
          <p:cNvPr id="7" name="Group 2" descr="A patient sat in a dentist's chair with two dentists either side of him. The three of them are looking at a dental X-ray of his teeth.">
            <a:extLst>
              <a:ext uri="{FF2B5EF4-FFF2-40B4-BE49-F238E27FC236}">
                <a16:creationId xmlns:a16="http://schemas.microsoft.com/office/drawing/2014/main" id="{9611E2B4-ECF7-AF63-04FF-F9DD85785AC1}"/>
              </a:ext>
            </a:extLst>
          </p:cNvPr>
          <p:cNvGrpSpPr>
            <a:grpSpLocks noChangeAspect="1"/>
          </p:cNvGrpSpPr>
          <p:nvPr/>
        </p:nvGrpSpPr>
        <p:grpSpPr>
          <a:xfrm>
            <a:off x="10820400" y="2035209"/>
            <a:ext cx="6588093" cy="5162500"/>
            <a:chOff x="-390932" y="154117"/>
            <a:chExt cx="6750346" cy="5289644"/>
          </a:xfrm>
        </p:grpSpPr>
        <p:sp>
          <p:nvSpPr>
            <p:cNvPr id="8" name="Freeform 3">
              <a:extLst>
                <a:ext uri="{FF2B5EF4-FFF2-40B4-BE49-F238E27FC236}">
                  <a16:creationId xmlns:a16="http://schemas.microsoft.com/office/drawing/2014/main" id="{A774C6DF-51EF-1596-4E59-13C68113748F}"/>
                </a:ext>
              </a:extLst>
            </p:cNvPr>
            <p:cNvSpPr/>
            <p:nvPr/>
          </p:nvSpPr>
          <p:spPr>
            <a:xfrm>
              <a:off x="-390932" y="154117"/>
              <a:ext cx="6750346" cy="528964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a:stretch>
            </a:blipFill>
            <a:ln w="12700">
              <a:noFill/>
            </a:ln>
          </p:spPr>
          <p:txBody>
            <a:bodyPr/>
            <a:lstStyle/>
            <a:p>
              <a:endParaRPr lang="en-GB"/>
            </a:p>
          </p:txBody>
        </p:sp>
      </p:grpSp>
      <p:sp>
        <p:nvSpPr>
          <p:cNvPr id="11" name="TextBox 10">
            <a:extLst>
              <a:ext uri="{FF2B5EF4-FFF2-40B4-BE49-F238E27FC236}">
                <a16:creationId xmlns:a16="http://schemas.microsoft.com/office/drawing/2014/main" id="{F589D2ED-07C9-2A0E-E59F-97171FABF2C5}"/>
              </a:ext>
              <a:ext uri="{C183D7F6-B498-43B3-948B-1728B52AA6E4}">
                <adec:decorative xmlns:adec="http://schemas.microsoft.com/office/drawing/2017/decorative" val="0"/>
              </a:ext>
            </a:extLst>
          </p:cNvPr>
          <p:cNvSpPr txBox="1"/>
          <p:nvPr/>
        </p:nvSpPr>
        <p:spPr>
          <a:xfrm>
            <a:off x="14707899" y="7210157"/>
            <a:ext cx="2819400" cy="307777"/>
          </a:xfrm>
          <a:prstGeom prst="rect">
            <a:avLst/>
          </a:prstGeom>
          <a:noFill/>
        </p:spPr>
        <p:txBody>
          <a:bodyPr wrap="square">
            <a:spAutoFit/>
          </a:bodyPr>
          <a:lstStyle/>
          <a:p>
            <a:r>
              <a:rPr lang="en-GB" sz="1400" b="0" i="1" u="none" strike="noStrike" baseline="0" dirty="0">
                <a:solidFill>
                  <a:srgbClr val="FFFFFF"/>
                </a:solidFill>
              </a:rPr>
              <a:t>© santypan/Shutterstock.com</a:t>
            </a:r>
            <a:endParaRPr lang="en-GB" sz="1400" dirty="0"/>
          </a:p>
        </p:txBody>
      </p:sp>
      <p:sp>
        <p:nvSpPr>
          <p:cNvPr id="10" name="TextBox 10">
            <a:extLst>
              <a:ext uri="{C183D7F6-B498-43B3-948B-1728B52AA6E4}">
                <adec:decorative xmlns:adec="http://schemas.microsoft.com/office/drawing/2017/decorative" val="1"/>
              </a:ext>
            </a:extLst>
          </p:cNvPr>
          <p:cNvSpPr txBox="1"/>
          <p:nvPr/>
        </p:nvSpPr>
        <p:spPr>
          <a:xfrm>
            <a:off x="838200" y="927091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18</a:t>
            </a:r>
          </a:p>
        </p:txBody>
      </p:sp>
    </p:spTree>
    <p:custDataLst>
      <p:tags r:id="rId1"/>
    </p:custDataLst>
    <p:extLst>
      <p:ext uri="{BB962C8B-B14F-4D97-AF65-F5344CB8AC3E}">
        <p14:creationId xmlns:p14="http://schemas.microsoft.com/office/powerpoint/2010/main" val="2870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257300"/>
            <a:ext cx="6076795" cy="68144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19</a:t>
            </a:r>
          </a:p>
        </p:txBody>
      </p:sp>
      <p:sp>
        <p:nvSpPr>
          <p:cNvPr id="6" name="Title 5">
            <a:extLst>
              <a:ext uri="{FF2B5EF4-FFF2-40B4-BE49-F238E27FC236}">
                <a16:creationId xmlns:a16="http://schemas.microsoft.com/office/drawing/2014/main" id="{876B4F18-9B82-DCE1-2A75-E50E3BA23A3C}"/>
              </a:ext>
            </a:extLst>
          </p:cNvPr>
          <p:cNvSpPr txBox="1">
            <a:spLocks noGrp="1"/>
          </p:cNvSpPr>
          <p:nvPr>
            <p:ph type="title" idx="4294967295"/>
          </p:nvPr>
        </p:nvSpPr>
        <p:spPr>
          <a:xfrm>
            <a:off x="8389445" y="1381562"/>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Niki says…</a:t>
            </a:r>
          </a:p>
        </p:txBody>
      </p:sp>
      <p:sp>
        <p:nvSpPr>
          <p:cNvPr id="8" name="Rectangle: Rounded Corners 7" descr="A headshot of Dr Niki Moutsopoulos.">
            <a:extLst>
              <a:ext uri="{FF2B5EF4-FFF2-40B4-BE49-F238E27FC236}">
                <a16:creationId xmlns:a16="http://schemas.microsoft.com/office/drawing/2014/main" id="{AAD1F421-DE2D-3B41-256F-779562F4B2E9}"/>
              </a:ext>
            </a:extLst>
          </p:cNvPr>
          <p:cNvSpPr/>
          <p:nvPr/>
        </p:nvSpPr>
        <p:spPr>
          <a:xfrm>
            <a:off x="3105304" y="1535897"/>
            <a:ext cx="4774730" cy="626807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Lst>
          </p:cNvPr>
          <p:cNvSpPr txBox="1"/>
          <p:nvPr/>
        </p:nvSpPr>
        <p:spPr>
          <a:xfrm>
            <a:off x="8458200" y="2677496"/>
            <a:ext cx="8080395" cy="2862322"/>
          </a:xfrm>
          <a:prstGeom prst="rect">
            <a:avLst/>
          </a:prstGeom>
          <a:noFill/>
        </p:spPr>
        <p:txBody>
          <a:bodyPr wrap="square" rtlCol="0">
            <a:spAutoFit/>
          </a:bodyPr>
          <a:lstStyle/>
          <a:p>
            <a:pPr algn="l">
              <a:spcAft>
                <a:spcPts val="2400"/>
              </a:spcAft>
            </a:pPr>
            <a:r>
              <a:rPr lang="en-GB" sz="2800" i="1" dirty="0">
                <a:solidFill>
                  <a:schemeClr val="accent1">
                    <a:lumMod val="50000"/>
                  </a:schemeClr>
                </a:solidFill>
                <a:latin typeface="Montserrat" pitchFamily="2" charset="0"/>
              </a:rPr>
              <a:t>“</a:t>
            </a:r>
            <a:r>
              <a:rPr lang="en-GB" sz="2800" b="0" i="1" u="none" strike="noStrike" baseline="0" dirty="0">
                <a:solidFill>
                  <a:schemeClr val="accent1">
                    <a:lumMod val="50000"/>
                  </a:schemeClr>
                </a:solidFill>
                <a:latin typeface="Montserrat" pitchFamily="2" charset="0"/>
              </a:rPr>
              <a:t>My top tips:</a:t>
            </a:r>
          </a:p>
          <a:p>
            <a:pPr algn="l">
              <a:spcAft>
                <a:spcPts val="2400"/>
              </a:spcAft>
            </a:pPr>
            <a:r>
              <a:rPr lang="en-GB" sz="2800" b="1" i="0" u="none" strike="noStrike" baseline="0" dirty="0">
                <a:solidFill>
                  <a:schemeClr val="accent1">
                    <a:lumMod val="50000"/>
                  </a:schemeClr>
                </a:solidFill>
                <a:latin typeface="Montserrat" pitchFamily="2" charset="0"/>
              </a:rPr>
              <a:t>Challenge yourself </a:t>
            </a:r>
            <a:r>
              <a:rPr lang="en-GB" sz="2800" b="0" i="0" u="none" strike="noStrike" baseline="0" dirty="0">
                <a:solidFill>
                  <a:schemeClr val="accent1">
                    <a:lumMod val="50000"/>
                  </a:schemeClr>
                </a:solidFill>
                <a:latin typeface="Montserrat" pitchFamily="2" charset="0"/>
              </a:rPr>
              <a:t>and try to ask    important questions.</a:t>
            </a:r>
          </a:p>
          <a:p>
            <a:pPr algn="l">
              <a:spcAft>
                <a:spcPts val="2400"/>
              </a:spcAft>
            </a:pPr>
            <a:r>
              <a:rPr lang="en-GB" sz="2800" b="1" i="0" u="none" strike="noStrike" baseline="0" dirty="0">
                <a:solidFill>
                  <a:schemeClr val="accent1">
                    <a:lumMod val="50000"/>
                  </a:schemeClr>
                </a:solidFill>
                <a:latin typeface="Montserrat" pitchFamily="2" charset="0"/>
              </a:rPr>
              <a:t>Find mentors </a:t>
            </a:r>
            <a:r>
              <a:rPr lang="en-GB" sz="2800" b="0" i="0" u="none" strike="noStrike" baseline="0" dirty="0">
                <a:solidFill>
                  <a:schemeClr val="accent1">
                    <a:lumMod val="50000"/>
                  </a:schemeClr>
                </a:solidFill>
                <a:latin typeface="Montserrat" pitchFamily="2" charset="0"/>
              </a:rPr>
              <a:t>willing to support and push you forward.”</a:t>
            </a:r>
            <a:endParaRPr lang="en-GB" sz="2800" strike="sngStrike" dirty="0">
              <a:solidFill>
                <a:srgbClr val="FF0000"/>
              </a:solidFill>
              <a:latin typeface="Montserrat" pitchFamily="2" charset="0"/>
            </a:endParaRPr>
          </a:p>
        </p:txBody>
      </p:sp>
      <p:grpSp>
        <p:nvGrpSpPr>
          <p:cNvPr id="10" name="Group 10">
            <a:extLst>
              <a:ext uri="{C183D7F6-B498-43B3-948B-1728B52AA6E4}">
                <adec:decorative xmlns:adec="http://schemas.microsoft.com/office/drawing/2017/decorative" val="1"/>
              </a:ext>
            </a:extLst>
          </p:cNvPr>
          <p:cNvGrpSpPr/>
          <p:nvPr/>
        </p:nvGrpSpPr>
        <p:grpSpPr>
          <a:xfrm>
            <a:off x="1138095" y="7149085"/>
            <a:ext cx="4088582" cy="1299662"/>
            <a:chOff x="132710" y="360819"/>
            <a:chExt cx="3186708" cy="1012978"/>
          </a:xfrm>
          <a:solidFill>
            <a:srgbClr val="55B8AD"/>
          </a:solidFill>
        </p:grpSpPr>
        <p:sp>
          <p:nvSpPr>
            <p:cNvPr id="11" name="Freeform 11"/>
            <p:cNvSpPr/>
            <p:nvPr/>
          </p:nvSpPr>
          <p:spPr>
            <a:xfrm>
              <a:off x="132710" y="360819"/>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104900" y="7345668"/>
            <a:ext cx="3733800" cy="830997"/>
          </a:xfrm>
          <a:prstGeom prst="rect">
            <a:avLst/>
          </a:prstGeom>
          <a:noFill/>
        </p:spPr>
        <p:txBody>
          <a:bodyPr wrap="square" rtlCol="0">
            <a:spAutoFit/>
          </a:bodyPr>
          <a:lstStyle/>
          <a:p>
            <a:pPr algn="ctr"/>
            <a:r>
              <a:rPr lang="en-GB" sz="2400" b="1" i="0" u="none" strike="noStrike" baseline="0" dirty="0">
                <a:latin typeface="Montserrat-Black"/>
              </a:rPr>
              <a:t>Dr Niki</a:t>
            </a:r>
          </a:p>
          <a:p>
            <a:pPr algn="ctr"/>
            <a:r>
              <a:rPr lang="en-GB" sz="2400" b="1" i="0" u="none" strike="noStrike" baseline="0" dirty="0">
                <a:latin typeface="Montserrat-Black"/>
              </a:rPr>
              <a:t>Moutsopoulos</a:t>
            </a:r>
            <a:endParaRPr lang="en-GB" sz="2400" b="1" dirty="0"/>
          </a:p>
        </p:txBody>
      </p:sp>
    </p:spTree>
    <p:custDataLst>
      <p:tags r:id="rId1"/>
    </p:custDataLst>
    <p:extLst>
      <p:ext uri="{BB962C8B-B14F-4D97-AF65-F5344CB8AC3E}">
        <p14:creationId xmlns:p14="http://schemas.microsoft.com/office/powerpoint/2010/main" val="4693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8DE2F59-40D5-2204-6D41-0A83BB41E558}"/>
              </a:ext>
              <a:ext uri="{C183D7F6-B498-43B3-948B-1728B52AA6E4}">
                <adec:decorative xmlns:adec="http://schemas.microsoft.com/office/drawing/2017/decorative" val="1"/>
              </a:ext>
            </a:extLst>
          </p:cNvPr>
          <p:cNvSpPr/>
          <p:nvPr/>
        </p:nvSpPr>
        <p:spPr>
          <a:xfrm>
            <a:off x="669722" y="2057398"/>
            <a:ext cx="6629400" cy="6172200"/>
          </a:xfrm>
          <a:prstGeom prst="ellipse">
            <a:avLst/>
          </a:prstGeom>
          <a:solidFill>
            <a:srgbClr val="55B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a:extLst>
              <a:ext uri="{C183D7F6-B498-43B3-948B-1728B52AA6E4}">
                <adec:decorative xmlns:adec="http://schemas.microsoft.com/office/drawing/2017/decorative" val="1"/>
              </a:ext>
            </a:extLst>
          </p:cNvPr>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897438" y="2219496"/>
            <a:ext cx="6187878" cy="5759541"/>
          </a:xfrm>
          <a:prstGeom prst="rect">
            <a:avLst/>
          </a:prstGeom>
        </p:spPr>
      </p:pic>
      <p:grpSp>
        <p:nvGrpSpPr>
          <p:cNvPr id="8" name="Group 8">
            <a:extLst>
              <a:ext uri="{C183D7F6-B498-43B3-948B-1728B52AA6E4}">
                <adec:decorative xmlns:adec="http://schemas.microsoft.com/office/drawing/2017/decorative" val="1"/>
              </a:ext>
            </a:extLst>
          </p:cNvPr>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2" name="Title 1">
            <a:extLst>
              <a:ext uri="{FF2B5EF4-FFF2-40B4-BE49-F238E27FC236}">
                <a16:creationId xmlns:a16="http://schemas.microsoft.com/office/drawing/2014/main" id="{4C66D1E7-EE91-30A3-8BC9-6C3B344A63C0}"/>
              </a:ext>
              <a:ext uri="{C183D7F6-B498-43B3-948B-1728B52AA6E4}">
                <adec:decorative xmlns:adec="http://schemas.microsoft.com/office/drawing/2017/decorative" val="0"/>
              </a:ext>
            </a:extLst>
          </p:cNvPr>
          <p:cNvSpPr txBox="1">
            <a:spLocks noGrp="1"/>
          </p:cNvSpPr>
          <p:nvPr>
            <p:ph type="title" idx="4294967295"/>
          </p:nvPr>
        </p:nvSpPr>
        <p:spPr>
          <a:xfrm>
            <a:off x="7526838" y="1192868"/>
            <a:ext cx="74676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In this presentation</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Oval 5" descr="A dentist examines the teeth of a young boy. ">
            <a:extLst>
              <a:ext uri="{FF2B5EF4-FFF2-40B4-BE49-F238E27FC236}">
                <a16:creationId xmlns:a16="http://schemas.microsoft.com/office/drawing/2014/main" id="{C99BB880-965E-D3B8-C80E-2F9B9C865425}"/>
              </a:ext>
              <a:ext uri="{C183D7F6-B498-43B3-948B-1728B52AA6E4}">
                <adec:decorative xmlns:adec="http://schemas.microsoft.com/office/drawing/2017/decorative" val="0"/>
              </a:ext>
            </a:extLst>
          </p:cNvPr>
          <p:cNvSpPr/>
          <p:nvPr/>
        </p:nvSpPr>
        <p:spPr>
          <a:xfrm>
            <a:off x="558968" y="2263728"/>
            <a:ext cx="6410016" cy="5759541"/>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FFCA13F-1054-88B9-9E59-ADFC56845595}"/>
              </a:ext>
              <a:ext uri="{C183D7F6-B498-43B3-948B-1728B52AA6E4}">
                <adec:decorative xmlns:adec="http://schemas.microsoft.com/office/drawing/2017/decorative" val="0"/>
              </a:ext>
            </a:extLst>
          </p:cNvPr>
          <p:cNvSpPr txBox="1"/>
          <p:nvPr/>
        </p:nvSpPr>
        <p:spPr>
          <a:xfrm>
            <a:off x="893382" y="8075709"/>
            <a:ext cx="3196088" cy="307777"/>
          </a:xfrm>
          <a:prstGeom prst="rect">
            <a:avLst/>
          </a:prstGeom>
          <a:noFill/>
        </p:spPr>
        <p:txBody>
          <a:bodyPr wrap="square">
            <a:spAutoFit/>
          </a:bodyPr>
          <a:lstStyle/>
          <a:p>
            <a:r>
              <a:rPr lang="en-GB" sz="1400" b="0" i="1" u="none" strike="noStrike" baseline="0" dirty="0">
                <a:solidFill>
                  <a:srgbClr val="FFFFFF"/>
                </a:solidFill>
              </a:rPr>
              <a:t>© </a:t>
            </a:r>
            <a:r>
              <a:rPr lang="en-GB" sz="1400" i="1" dirty="0">
                <a:solidFill>
                  <a:srgbClr val="FFFFFF"/>
                </a:solidFill>
              </a:rPr>
              <a:t>wavebreakmedia</a:t>
            </a:r>
            <a:r>
              <a:rPr lang="en-GB" sz="1400" b="0" i="1" u="none" strike="noStrike" baseline="0" dirty="0">
                <a:solidFill>
                  <a:srgbClr val="FFFFFF"/>
                </a:solidFill>
              </a:rPr>
              <a:t>/Shutterstock.com</a:t>
            </a:r>
            <a:endParaRPr lang="en-GB" sz="1400" dirty="0"/>
          </a:p>
        </p:txBody>
      </p:sp>
      <p:sp>
        <p:nvSpPr>
          <p:cNvPr id="11" name="TextBox 11">
            <a:extLst>
              <a:ext uri="{C183D7F6-B498-43B3-948B-1728B52AA6E4}">
                <adec:decorative xmlns:adec="http://schemas.microsoft.com/office/drawing/2017/decorative" val="0"/>
              </a:ext>
            </a:extLst>
          </p:cNvPr>
          <p:cNvSpPr txBox="1"/>
          <p:nvPr/>
        </p:nvSpPr>
        <p:spPr>
          <a:xfrm>
            <a:off x="7645628" y="2781300"/>
            <a:ext cx="10220015" cy="5570756"/>
          </a:xfrm>
          <a:prstGeom prst="rect">
            <a:avLst/>
          </a:prstGeom>
        </p:spPr>
        <p:txBody>
          <a:bodyPr lIns="0" tIns="0" rIns="0" bIns="0" rtlCol="0" anchor="t">
            <a:spAutoFit/>
          </a:bodyPr>
          <a:lstStyle/>
          <a:p>
            <a:pPr marL="571500" indent="-571500">
              <a:spcAft>
                <a:spcPts val="600"/>
              </a:spcAft>
              <a:buFont typeface="Arial" panose="020B0604020202020204" pitchFamily="34" charset="0"/>
              <a:buChar char="•"/>
            </a:pPr>
            <a:r>
              <a:rPr lang="en-US" sz="2400" dirty="0">
                <a:solidFill>
                  <a:schemeClr val="tx1">
                    <a:lumMod val="65000"/>
                    <a:lumOff val="35000"/>
                  </a:schemeClr>
                </a:solidFill>
                <a:latin typeface="Montserrat" pitchFamily="2" charset="0"/>
              </a:rPr>
              <a:t>Meet Jennifer</a:t>
            </a: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rPr>
              <a:t>Researchers investigating risks and causes of oral health problems…</a:t>
            </a:r>
            <a:endParaRPr lang="en-GB" sz="2400"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rPr>
              <a:t>Researchers investigating ways to </a:t>
            </a:r>
            <a:r>
              <a:rPr lang="en-GB" sz="2400" i="0" u="none" strike="noStrike" baseline="0" dirty="0">
                <a:solidFill>
                  <a:schemeClr val="tx1">
                    <a:lumMod val="65000"/>
                    <a:lumOff val="35000"/>
                  </a:schemeClr>
                </a:solidFill>
                <a:latin typeface="Montserrat" pitchFamily="2" charset="0"/>
              </a:rPr>
              <a:t>correct oral health problems</a:t>
            </a:r>
            <a:r>
              <a:rPr lang="en-GB" sz="2400" b="0" i="0" u="none" strike="noStrike" baseline="0" dirty="0">
                <a:solidFill>
                  <a:schemeClr val="tx1">
                    <a:lumMod val="65000"/>
                    <a:lumOff val="35000"/>
                  </a:schemeClr>
                </a:solidFill>
                <a:latin typeface="Montserrat" pitchFamily="2" charset="0"/>
              </a:rPr>
              <a:t>…</a:t>
            </a:r>
            <a:endParaRPr lang="en-GB" sz="2400"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rPr>
              <a:t>Researchers investigating wider impacts of oral health…</a:t>
            </a:r>
            <a:endParaRPr lang="en-GB" sz="2400"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i="0" u="none" strike="noStrike" baseline="0" dirty="0">
                <a:solidFill>
                  <a:schemeClr val="tx1">
                    <a:lumMod val="65000"/>
                    <a:lumOff val="35000"/>
                  </a:schemeClr>
                </a:solidFill>
                <a:latin typeface="Montserrat" pitchFamily="2" charset="0"/>
              </a:rPr>
              <a:t>Pathway from school to </a:t>
            </a:r>
            <a:r>
              <a:rPr lang="en-GB" sz="2400" u="none" strike="noStrike" baseline="0" dirty="0">
                <a:solidFill>
                  <a:schemeClr val="tx1">
                    <a:lumMod val="65000"/>
                    <a:lumOff val="35000"/>
                  </a:schemeClr>
                </a:solidFill>
                <a:latin typeface="Montserrat" pitchFamily="2" charset="0"/>
              </a:rPr>
              <a:t>dental research</a:t>
            </a:r>
          </a:p>
          <a:p>
            <a:pPr marL="571500" indent="-571500">
              <a:spcAft>
                <a:spcPts val="600"/>
              </a:spcAft>
              <a:buFont typeface="Arial" panose="020B0604020202020204" pitchFamily="34" charset="0"/>
              <a:buChar char="•"/>
            </a:pPr>
            <a:r>
              <a:rPr lang="en-GB" sz="2400" i="0" u="none" strike="noStrike" baseline="0" dirty="0">
                <a:solidFill>
                  <a:schemeClr val="tx1">
                    <a:lumMod val="65000"/>
                    <a:lumOff val="35000"/>
                  </a:schemeClr>
                </a:solidFill>
                <a:latin typeface="Montserrat" pitchFamily="2" charset="0"/>
              </a:rPr>
              <a:t>Explore careers in </a:t>
            </a:r>
            <a:r>
              <a:rPr lang="en-GB" sz="2400" u="none" strike="noStrike" baseline="0" dirty="0">
                <a:solidFill>
                  <a:schemeClr val="tx1">
                    <a:lumMod val="65000"/>
                    <a:lumOff val="35000"/>
                  </a:schemeClr>
                </a:solidFill>
                <a:latin typeface="Montserrat" pitchFamily="2" charset="0"/>
              </a:rPr>
              <a:t>dental research</a:t>
            </a: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More resources</a:t>
            </a:r>
          </a:p>
        </p:txBody>
      </p:sp>
      <p:sp>
        <p:nvSpPr>
          <p:cNvPr id="13" name="TextBox 13">
            <a:extLst>
              <a:ext uri="{C183D7F6-B498-43B3-948B-1728B52AA6E4}">
                <adec:decorative xmlns:adec="http://schemas.microsoft.com/office/drawing/2017/decorative" val="1"/>
              </a:ext>
            </a:extLst>
          </p:cNvPr>
          <p:cNvSpPr txBox="1">
            <a:spLocks/>
          </p:cNvSpPr>
          <p:nvPr/>
        </p:nvSpPr>
        <p:spPr>
          <a:xfrm>
            <a:off x="1028700" y="9315775"/>
            <a:ext cx="4979916" cy="284693"/>
          </a:xfrm>
          <a:prstGeom prst="rect">
            <a:avLst/>
          </a:prstGeom>
        </p:spPr>
        <p:txBody>
          <a:bodyPr lIns="0" tIns="0" rIns="0" bIns="0" rtlCol="0" anchor="t">
            <a:spAutoFit/>
          </a:bodyPr>
          <a:lstStyle/>
          <a:p>
            <a:pPr marL="0" marR="0" lvl="0" indent="0" algn="l"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Montserrat SemiBold" panose="00000700000000000000" pitchFamily="2" charset="0"/>
              </a:rPr>
              <a:t>02</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5C5BE-BA31-FF38-8531-696F75D5ACD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0617"/>
          <a:stretch/>
        </p:blipFill>
        <p:spPr>
          <a:xfrm>
            <a:off x="4234932"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685800" y="1874341"/>
            <a:ext cx="12131584" cy="6980205"/>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107865" y="2108107"/>
            <a:ext cx="11400678" cy="6521135"/>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76921" y="-2797816"/>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399" y="2377690"/>
            <a:ext cx="10918451" cy="611861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20</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79472" y="1009490"/>
            <a:ext cx="73152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a:t>
            </a:r>
            <a:r>
              <a:rPr lang="en-GB" sz="3600" b="1" dirty="0">
                <a:solidFill>
                  <a:schemeClr val="tx1">
                    <a:lumMod val="75000"/>
                    <a:lumOff val="25000"/>
                  </a:schemeClr>
                </a:solidFill>
                <a:latin typeface="Montserrat" pitchFamily="2" charset="0"/>
                <a:ea typeface="+mn-ea"/>
                <a:cs typeface="+mn-cs"/>
              </a:rPr>
              <a:t>: Margherita, Janice, Azeez, Niki</a:t>
            </a:r>
            <a:endPar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endParaRP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0"/>
              </a:ext>
            </a:extLst>
          </p:cNvPr>
          <p:cNvSpPr txBox="1"/>
          <p:nvPr/>
        </p:nvSpPr>
        <p:spPr>
          <a:xfrm>
            <a:off x="1384291" y="2620839"/>
            <a:ext cx="10625509" cy="5416868"/>
          </a:xfrm>
          <a:prstGeom prst="rect">
            <a:avLst/>
          </a:prstGeom>
          <a:noFill/>
        </p:spPr>
        <p:txBody>
          <a:bodyPr wrap="square" rtlCol="0">
            <a:spAutoFit/>
          </a:bodyPr>
          <a:lstStyle/>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Why do you think Margherita finds collaborating with other researchers so rewarding? How rewarding would you find it, and why?</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Why is 3D computational analysis so useful for Janice’s research?</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Why do you think it is important for Azeez to look at environmental factors, as well as genetics?</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Niki’s bedside-to-bench approach involves treating patients (at the bedside) and then conducting research in the lab (at the bench). What do you think are the advantages of this approach?</a:t>
            </a:r>
            <a:endParaRPr lang="en-GB" sz="2400" dirty="0">
              <a:solidFill>
                <a:schemeClr val="tx1">
                  <a:lumMod val="75000"/>
                  <a:lumOff val="25000"/>
                </a:schemeClr>
              </a:solidFill>
              <a:latin typeface="Montserrat" pitchFamily="2" charset="0"/>
            </a:endParaRPr>
          </a:p>
        </p:txBody>
      </p:sp>
      <p:sp>
        <p:nvSpPr>
          <p:cNvPr id="19" name="TextBox 18">
            <a:extLst>
              <a:ext uri="{FF2B5EF4-FFF2-40B4-BE49-F238E27FC236}">
                <a16:creationId xmlns:a16="http://schemas.microsoft.com/office/drawing/2014/main" id="{C8B733B4-777D-2AB0-D513-19072AF921E0}"/>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291702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3D3D6E-0E2A-C2D6-2E6B-618679A7A8C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308"/>
          <a:stretch/>
        </p:blipFill>
        <p:spPr>
          <a:xfrm>
            <a:off x="6762750" y="-19087"/>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21</a:t>
            </a:r>
          </a:p>
        </p:txBody>
      </p:sp>
      <p:sp>
        <p:nvSpPr>
          <p:cNvPr id="2" name="Title 1">
            <a:extLst>
              <a:ext uri="{FF2B5EF4-FFF2-40B4-BE49-F238E27FC236}">
                <a16:creationId xmlns:a16="http://schemas.microsoft.com/office/drawing/2014/main" id="{6C7F3756-925F-A89D-6E32-CDF39160BA9F}"/>
              </a:ext>
            </a:extLst>
          </p:cNvPr>
          <p:cNvSpPr txBox="1">
            <a:spLocks noGrp="1"/>
          </p:cNvSpPr>
          <p:nvPr>
            <p:ph type="title" idx="4294967295"/>
          </p:nvPr>
        </p:nvSpPr>
        <p:spPr>
          <a:xfrm>
            <a:off x="892340" y="3055050"/>
            <a:ext cx="792602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Researchers investigating ways to correct oral health problems…</a:t>
            </a:r>
          </a:p>
        </p:txBody>
      </p:sp>
      <p:sp>
        <p:nvSpPr>
          <p:cNvPr id="10" name="TextBox 9">
            <a:extLst>
              <a:ext uri="{FF2B5EF4-FFF2-40B4-BE49-F238E27FC236}">
                <a16:creationId xmlns:a16="http://schemas.microsoft.com/office/drawing/2014/main" id="{3C118023-CF5D-1285-A60A-BB0CB0F56AFE}"/>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2828266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100160"/>
            <a:ext cx="6076795" cy="697158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551120" y="996086"/>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Ophir</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22</a:t>
            </a:r>
          </a:p>
        </p:txBody>
      </p:sp>
      <p:sp>
        <p:nvSpPr>
          <p:cNvPr id="8" name="Rectangle: Rounded Corners 7" descr="A headshot of Professor Ophir Klein.&#10;">
            <a:extLst>
              <a:ext uri="{FF2B5EF4-FFF2-40B4-BE49-F238E27FC236}">
                <a16:creationId xmlns:a16="http://schemas.microsoft.com/office/drawing/2014/main" id="{C059340E-F2A2-3BAF-9E63-38091C95A9CC}"/>
              </a:ext>
            </a:extLst>
          </p:cNvPr>
          <p:cNvSpPr/>
          <p:nvPr/>
        </p:nvSpPr>
        <p:spPr>
          <a:xfrm>
            <a:off x="3124200" y="1409700"/>
            <a:ext cx="4608243" cy="6161232"/>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551120" y="2508466"/>
            <a:ext cx="8080395" cy="3600986"/>
          </a:xfrm>
          <a:prstGeom prst="rect">
            <a:avLst/>
          </a:prstGeom>
          <a:noFill/>
        </p:spPr>
        <p:txBody>
          <a:bodyPr wrap="square" rtlCol="0">
            <a:spAutoFit/>
          </a:bodyPr>
          <a:lstStyle/>
          <a:p>
            <a:pPr algn="l">
              <a:spcAft>
                <a:spcPts val="2400"/>
              </a:spcAft>
            </a:pPr>
            <a:r>
              <a:rPr lang="it-IT" sz="2400" b="0" i="0" u="none" strike="noStrike" baseline="0" dirty="0">
                <a:solidFill>
                  <a:schemeClr val="tx1">
                    <a:lumMod val="65000"/>
                    <a:lumOff val="35000"/>
                  </a:schemeClr>
                </a:solidFill>
                <a:latin typeface="Montserrat" pitchFamily="2" charset="0"/>
              </a:rPr>
              <a:t>Professor of Pediatrics, Cedars Sinai, California, USA</a:t>
            </a: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b="0" i="0" u="none" strike="noStrike" baseline="0" dirty="0" err="1">
                <a:solidFill>
                  <a:schemeClr val="tx1">
                    <a:lumMod val="65000"/>
                    <a:lumOff val="35000"/>
                  </a:schemeClr>
                </a:solidFill>
                <a:latin typeface="Montserrat" pitchFamily="2" charset="0"/>
              </a:rPr>
              <a:t>Pediatrics</a:t>
            </a:r>
            <a:r>
              <a:rPr lang="en-GB" sz="2400" b="0" i="0" u="none" strike="noStrike" baseline="0" dirty="0">
                <a:solidFill>
                  <a:schemeClr val="tx1">
                    <a:lumMod val="65000"/>
                    <a:lumOff val="35000"/>
                  </a:schemeClr>
                </a:solidFill>
                <a:latin typeface="Montserrat" pitchFamily="2" charset="0"/>
              </a:rPr>
              <a:t>, Medical Genetics</a:t>
            </a:r>
          </a:p>
          <a:p>
            <a:pPr algn="l"/>
            <a:r>
              <a:rPr lang="en-GB" sz="2400" b="1" i="0" u="none" strike="noStrike" baseline="0" dirty="0">
                <a:solidFill>
                  <a:schemeClr val="tx1">
                    <a:lumMod val="65000"/>
                    <a:lumOff val="35000"/>
                  </a:schemeClr>
                </a:solidFill>
                <a:latin typeface="Montserrat" pitchFamily="2" charset="0"/>
              </a:rPr>
              <a:t>Ophir is a </a:t>
            </a:r>
            <a:r>
              <a:rPr lang="en-GB" sz="2400" b="1" i="0" u="none" strike="noStrike" baseline="0" dirty="0" err="1">
                <a:solidFill>
                  <a:schemeClr val="tx1">
                    <a:lumMod val="65000"/>
                    <a:lumOff val="35000"/>
                  </a:schemeClr>
                </a:solidFill>
                <a:latin typeface="Montserrat" pitchFamily="2" charset="0"/>
              </a:rPr>
              <a:t>pediatrician</a:t>
            </a:r>
            <a:r>
              <a:rPr lang="en-GB" sz="2400" b="1" i="0" u="none" strike="noStrike" baseline="0" dirty="0">
                <a:solidFill>
                  <a:schemeClr val="tx1">
                    <a:lumMod val="65000"/>
                    <a:lumOff val="35000"/>
                  </a:schemeClr>
                </a:solidFill>
                <a:latin typeface="Montserrat" pitchFamily="2" charset="0"/>
              </a:rPr>
              <a:t> and medical geneticist.</a:t>
            </a:r>
          </a:p>
          <a:p>
            <a:pPr algn="l">
              <a:spcAft>
                <a:spcPts val="2400"/>
              </a:spcAft>
            </a:pPr>
            <a:r>
              <a:rPr lang="en-GB" sz="2400" b="1" i="0" u="none" strike="noStrike" baseline="0" dirty="0">
                <a:solidFill>
                  <a:schemeClr val="tx1">
                    <a:lumMod val="65000"/>
                    <a:lumOff val="35000"/>
                  </a:schemeClr>
                </a:solidFill>
                <a:latin typeface="Montserrat" pitchFamily="2" charset="0"/>
              </a:rPr>
              <a:t>His research focuses on craniofacial development</a:t>
            </a:r>
            <a:r>
              <a:rPr lang="en-GB" sz="2400" b="0" i="0" u="none" strike="noStrike" baseline="0" dirty="0">
                <a:solidFill>
                  <a:schemeClr val="tx1">
                    <a:lumMod val="65000"/>
                    <a:lumOff val="35000"/>
                  </a:schemeClr>
                </a:solidFill>
                <a:latin typeface="Montserrat" pitchFamily="2" charset="0"/>
              </a:rPr>
              <a:t>.</a:t>
            </a:r>
          </a:p>
          <a:p>
            <a:pPr algn="l"/>
            <a:r>
              <a:rPr lang="en-GB" sz="2400" dirty="0">
                <a:solidFill>
                  <a:schemeClr val="tx1">
                    <a:lumMod val="65000"/>
                    <a:lumOff val="35000"/>
                  </a:schemeClr>
                </a:solidFill>
                <a:latin typeface="Montserrat" pitchFamily="2" charset="0"/>
              </a:rPr>
              <a:t>Learn more about Ophir’s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265651" y="7545514"/>
            <a:ext cx="3733800" cy="461665"/>
          </a:xfrm>
          <a:prstGeom prst="rect">
            <a:avLst/>
          </a:prstGeom>
          <a:noFill/>
        </p:spPr>
        <p:txBody>
          <a:bodyPr wrap="square" rtlCol="0">
            <a:spAutoFit/>
          </a:bodyPr>
          <a:lstStyle/>
          <a:p>
            <a:pPr algn="l"/>
            <a:r>
              <a:rPr lang="en-GB" sz="2400" b="1" i="0" u="none" strike="noStrike" baseline="0" dirty="0">
                <a:latin typeface="Montserrat-Black"/>
              </a:rPr>
              <a:t>Professor Ophir Klein</a:t>
            </a:r>
            <a:endParaRPr lang="en-GB" sz="2400" b="1" dirty="0"/>
          </a:p>
        </p:txBody>
      </p:sp>
    </p:spTree>
    <p:custDataLst>
      <p:tags r:id="rId1"/>
    </p:custDataLst>
    <p:extLst>
      <p:ext uri="{BB962C8B-B14F-4D97-AF65-F5344CB8AC3E}">
        <p14:creationId xmlns:p14="http://schemas.microsoft.com/office/powerpoint/2010/main" val="24473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000"/>
                                        <p:tgtEl>
                                          <p:spTgt spid="17">
                                            <p:txEl>
                                              <p:pRg st="4" end="4"/>
                                            </p:txEl>
                                          </p:spTgt>
                                        </p:tgtEl>
                                      </p:cBhvr>
                                    </p:animEffect>
                                    <p:anim calcmode="lin" valueType="num">
                                      <p:cBhvr>
                                        <p:cTn id="3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Effect transition="in" filter="fade">
                                      <p:cBhvr>
                                        <p:cTn id="38" dur="1000"/>
                                        <p:tgtEl>
                                          <p:spTgt spid="17">
                                            <p:txEl>
                                              <p:pRg st="5" end="5"/>
                                            </p:txEl>
                                          </p:spTgt>
                                        </p:tgtEl>
                                      </p:cBhvr>
                                    </p:animEffect>
                                    <p:anim calcmode="lin" valueType="num">
                                      <p:cBhvr>
                                        <p:cTn id="39"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6"/>
            <a:ext cx="6601256" cy="6238859"/>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D491A63E-1DC1-10EF-A784-D39B30ACE909}"/>
              </a:ext>
              <a:ext uri="{C183D7F6-B498-43B3-948B-1728B52AA6E4}">
                <adec:decorative xmlns:adec="http://schemas.microsoft.com/office/drawing/2017/decorative" val="1"/>
              </a:ext>
            </a:extLst>
          </p:cNvPr>
          <p:cNvSpPr txBox="1"/>
          <p:nvPr/>
        </p:nvSpPr>
        <p:spPr>
          <a:xfrm>
            <a:off x="14401800" y="7845206"/>
            <a:ext cx="3400074" cy="1107996"/>
          </a:xfrm>
          <a:prstGeom prst="rect">
            <a:avLst/>
          </a:prstGeom>
          <a:noFill/>
        </p:spPr>
        <p:txBody>
          <a:bodyPr wrap="square" rtlCol="0">
            <a:spAutoFit/>
          </a:bodyPr>
          <a:lstStyle/>
          <a:p>
            <a:r>
              <a:rPr lang="en-GB" sz="2200" dirty="0">
                <a:solidFill>
                  <a:schemeClr val="bg1"/>
                </a:solidFill>
                <a:latin typeface="Montserrat" pitchFamily="2" charset="0"/>
              </a:rPr>
              <a:t>Professor Ophir Klein presenting at a conference</a:t>
            </a:r>
          </a:p>
        </p:txBody>
      </p:sp>
      <p:sp>
        <p:nvSpPr>
          <p:cNvPr id="11" name="Title 10">
            <a:extLst>
              <a:ext uri="{FF2B5EF4-FFF2-40B4-BE49-F238E27FC236}">
                <a16:creationId xmlns:a16="http://schemas.microsoft.com/office/drawing/2014/main" id="{3271D42E-29C2-DA54-334C-D98A0177D523}"/>
              </a:ext>
            </a:extLst>
          </p:cNvPr>
          <p:cNvSpPr txBox="1">
            <a:spLocks noGrp="1"/>
          </p:cNvSpPr>
          <p:nvPr>
            <p:ph type="title" idx="4294967295"/>
          </p:nvPr>
        </p:nvSpPr>
        <p:spPr>
          <a:xfrm>
            <a:off x="566928" y="1004032"/>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Ophir’s research </a:t>
            </a:r>
          </a:p>
        </p:txBody>
      </p:sp>
      <p:sp>
        <p:nvSpPr>
          <p:cNvPr id="6" name="TextBox 5">
            <a:extLst>
              <a:ext uri="{FF2B5EF4-FFF2-40B4-BE49-F238E27FC236}">
                <a16:creationId xmlns:a16="http://schemas.microsoft.com/office/drawing/2014/main" id="{A85B04B6-AA36-0117-1158-F4E2CA53C6AD}"/>
              </a:ext>
              <a:ext uri="{C183D7F6-B498-43B3-948B-1728B52AA6E4}">
                <adec:decorative xmlns:adec="http://schemas.microsoft.com/office/drawing/2017/decorative" val="0"/>
              </a:ext>
            </a:extLst>
          </p:cNvPr>
          <p:cNvSpPr txBox="1"/>
          <p:nvPr/>
        </p:nvSpPr>
        <p:spPr>
          <a:xfrm>
            <a:off x="533400" y="2179711"/>
            <a:ext cx="9684685" cy="5632311"/>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“Our lab is studying how </a:t>
            </a:r>
            <a:r>
              <a:rPr lang="en-GB" sz="2400" b="1" i="0" u="none" strike="noStrike" baseline="0" dirty="0">
                <a:solidFill>
                  <a:schemeClr val="accent1">
                    <a:lumMod val="50000"/>
                  </a:schemeClr>
                </a:solidFill>
                <a:latin typeface="Montserrat" pitchFamily="2" charset="0"/>
              </a:rPr>
              <a:t>teeth </a:t>
            </a:r>
            <a:r>
              <a:rPr lang="en-GB" sz="2400" b="0" i="0" u="none" strike="noStrike" baseline="0" dirty="0">
                <a:solidFill>
                  <a:schemeClr val="accent1">
                    <a:lumMod val="50000"/>
                  </a:schemeClr>
                </a:solidFill>
                <a:latin typeface="Montserrat" pitchFamily="2" charset="0"/>
              </a:rPr>
              <a:t>form and how the </a:t>
            </a:r>
            <a:r>
              <a:rPr lang="en-GB" sz="2400" b="1" i="0" u="none" strike="noStrike" baseline="0" dirty="0">
                <a:solidFill>
                  <a:schemeClr val="accent1">
                    <a:lumMod val="50000"/>
                  </a:schemeClr>
                </a:solidFill>
                <a:latin typeface="Montserrat" pitchFamily="2" charset="0"/>
              </a:rPr>
              <a:t>lining</a:t>
            </a:r>
            <a:r>
              <a:rPr lang="en-GB" sz="2400" b="0" i="0" u="none" strike="noStrike" baseline="0" dirty="0">
                <a:solidFill>
                  <a:schemeClr val="accent1">
                    <a:lumMod val="50000"/>
                  </a:schemeClr>
                </a:solidFill>
                <a:latin typeface="Montserrat" pitchFamily="2" charset="0"/>
              </a:rPr>
              <a:t> of</a:t>
            </a:r>
          </a:p>
          <a:p>
            <a:pPr algn="l"/>
            <a:r>
              <a:rPr lang="en-GB" sz="2400" b="0" i="0" u="none" strike="noStrike" baseline="0" dirty="0">
                <a:solidFill>
                  <a:schemeClr val="accent1">
                    <a:lumMod val="50000"/>
                  </a:schemeClr>
                </a:solidFill>
                <a:latin typeface="Montserrat" pitchFamily="2" charset="0"/>
              </a:rPr>
              <a:t>the mouth (the oral mucosa) can heal so quickly and without scarring.</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“To study craniofacial and dental </a:t>
            </a:r>
            <a:r>
              <a:rPr lang="en-GB" sz="2400" b="1" i="0" u="none" strike="noStrike" baseline="0" dirty="0">
                <a:solidFill>
                  <a:schemeClr val="accent1">
                    <a:lumMod val="50000"/>
                  </a:schemeClr>
                </a:solidFill>
                <a:latin typeface="Montserrat" pitchFamily="2" charset="0"/>
              </a:rPr>
              <a:t>birth defects</a:t>
            </a:r>
            <a:r>
              <a:rPr lang="en-GB" sz="2400" b="0" i="0" u="none" strike="noStrike" baseline="0" dirty="0">
                <a:solidFill>
                  <a:schemeClr val="accent1">
                    <a:lumMod val="50000"/>
                  </a:schemeClr>
                </a:solidFill>
                <a:latin typeface="Montserrat" pitchFamily="2" charset="0"/>
              </a:rPr>
              <a:t>, we perform a variety of studies, including using mouse and zebrafish animal </a:t>
            </a:r>
            <a:r>
              <a:rPr lang="en-GB" sz="2400" b="1" i="0" u="none" strike="noStrike" baseline="0" dirty="0">
                <a:solidFill>
                  <a:schemeClr val="accent1">
                    <a:lumMod val="50000"/>
                  </a:schemeClr>
                </a:solidFill>
                <a:latin typeface="Montserrat" pitchFamily="2" charset="0"/>
              </a:rPr>
              <a:t>models</a:t>
            </a:r>
            <a:r>
              <a:rPr lang="en-GB" sz="2400" b="0" i="0" u="none" strike="noStrike" baseline="0" dirty="0">
                <a:solidFill>
                  <a:schemeClr val="accent1">
                    <a:lumMod val="50000"/>
                  </a:schemeClr>
                </a:solidFill>
                <a:latin typeface="Montserrat" pitchFamily="2" charset="0"/>
              </a:rPr>
              <a:t>, experiments with </a:t>
            </a:r>
            <a:r>
              <a:rPr lang="en-GB" sz="2400" b="1" i="0" u="none" strike="noStrike" baseline="0" dirty="0">
                <a:solidFill>
                  <a:schemeClr val="accent1">
                    <a:lumMod val="50000"/>
                  </a:schemeClr>
                </a:solidFill>
                <a:latin typeface="Montserrat" pitchFamily="2" charset="0"/>
              </a:rPr>
              <a:t>cells</a:t>
            </a:r>
            <a:r>
              <a:rPr lang="en-GB" sz="2400" b="0" i="0" u="none" strike="noStrike" baseline="0" dirty="0">
                <a:solidFill>
                  <a:schemeClr val="accent1">
                    <a:lumMod val="50000"/>
                  </a:schemeClr>
                </a:solidFill>
                <a:latin typeface="Montserrat" pitchFamily="2" charset="0"/>
              </a:rPr>
              <a:t> derived from patients, and </a:t>
            </a:r>
            <a:r>
              <a:rPr lang="en-GB" sz="2400" b="1" i="0" u="none" strike="noStrike" baseline="0" dirty="0">
                <a:solidFill>
                  <a:schemeClr val="accent1">
                    <a:lumMod val="50000"/>
                  </a:schemeClr>
                </a:solidFill>
                <a:latin typeface="Montserrat" pitchFamily="2" charset="0"/>
              </a:rPr>
              <a:t>genetic </a:t>
            </a:r>
            <a:r>
              <a:rPr lang="en-GB" sz="2400" b="0" i="0" u="none" strike="noStrike" baseline="0" dirty="0">
                <a:solidFill>
                  <a:schemeClr val="accent1">
                    <a:lumMod val="50000"/>
                  </a:schemeClr>
                </a:solidFill>
                <a:latin typeface="Montserrat" pitchFamily="2" charset="0"/>
              </a:rPr>
              <a:t>and </a:t>
            </a:r>
            <a:r>
              <a:rPr lang="en-GB" sz="2400" b="1" i="0" u="none" strike="noStrike" baseline="0" dirty="0">
                <a:solidFill>
                  <a:schemeClr val="accent1">
                    <a:lumMod val="50000"/>
                  </a:schemeClr>
                </a:solidFill>
                <a:latin typeface="Montserrat" pitchFamily="2" charset="0"/>
              </a:rPr>
              <a:t>phenotypic </a:t>
            </a:r>
            <a:r>
              <a:rPr lang="en-GB" sz="2400" b="0" i="0" u="none" strike="noStrike" baseline="0" dirty="0">
                <a:solidFill>
                  <a:schemeClr val="accent1">
                    <a:lumMod val="50000"/>
                  </a:schemeClr>
                </a:solidFill>
                <a:latin typeface="Montserrat" pitchFamily="2" charset="0"/>
              </a:rPr>
              <a:t>analyses of the patients themselves.</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“By learning how </a:t>
            </a:r>
            <a:r>
              <a:rPr lang="en-GB" sz="2400" b="1" i="0" u="none" strike="noStrike" baseline="0" dirty="0">
                <a:solidFill>
                  <a:schemeClr val="accent1">
                    <a:lumMod val="50000"/>
                  </a:schemeClr>
                </a:solidFill>
                <a:latin typeface="Montserrat" pitchFamily="2" charset="0"/>
              </a:rPr>
              <a:t>stem cells </a:t>
            </a:r>
            <a:r>
              <a:rPr lang="en-GB" sz="2400" b="0" i="0" u="none" strike="noStrike" baseline="0" dirty="0">
                <a:solidFill>
                  <a:schemeClr val="accent1">
                    <a:lumMod val="50000"/>
                  </a:schemeClr>
                </a:solidFill>
                <a:latin typeface="Montserrat" pitchFamily="2" charset="0"/>
              </a:rPr>
              <a:t>fuel both normal turnover of tissues as well as repair of injuries and other types of damage, we are laying a foundation for harnessing the </a:t>
            </a:r>
            <a:r>
              <a:rPr lang="en-GB" sz="2400" b="1" i="0" u="none" strike="noStrike" baseline="0" dirty="0">
                <a:solidFill>
                  <a:schemeClr val="accent1">
                    <a:lumMod val="50000"/>
                  </a:schemeClr>
                </a:solidFill>
                <a:latin typeface="Montserrat" pitchFamily="2" charset="0"/>
              </a:rPr>
              <a:t>regenerative</a:t>
            </a:r>
            <a:r>
              <a:rPr lang="en-GB" sz="2400" b="0" i="0" u="none" strike="noStrike" baseline="0" dirty="0">
                <a:solidFill>
                  <a:schemeClr val="accent1">
                    <a:lumMod val="50000"/>
                  </a:schemeClr>
                </a:solidFill>
                <a:latin typeface="Montserrat" pitchFamily="2" charset="0"/>
              </a:rPr>
              <a:t> power of these amazing cells and thinking about how to use them </a:t>
            </a:r>
            <a:r>
              <a:rPr lang="en-GB" sz="2400" b="1" i="0" u="none" strike="noStrike" baseline="0" dirty="0">
                <a:solidFill>
                  <a:schemeClr val="accent1">
                    <a:lumMod val="50000"/>
                  </a:schemeClr>
                </a:solidFill>
                <a:latin typeface="Montserrat" pitchFamily="2" charset="0"/>
              </a:rPr>
              <a:t>therapeutically</a:t>
            </a:r>
            <a:r>
              <a:rPr lang="en-GB" sz="2400" b="0" i="0" u="none" strike="noStrike" baseline="0" dirty="0">
                <a:solidFill>
                  <a:schemeClr val="accent1">
                    <a:lumMod val="50000"/>
                  </a:schemeClr>
                </a:solidFill>
                <a:latin typeface="Montserrat" pitchFamily="2" charset="0"/>
              </a:rPr>
              <a:t>.”</a:t>
            </a:r>
          </a:p>
        </p:txBody>
      </p:sp>
      <p:grpSp>
        <p:nvGrpSpPr>
          <p:cNvPr id="7" name="Group 2" descr="Professor Ophir Klein, standing at a lectern, presenting at a conference.">
            <a:extLst>
              <a:ext uri="{FF2B5EF4-FFF2-40B4-BE49-F238E27FC236}">
                <a16:creationId xmlns:a16="http://schemas.microsoft.com/office/drawing/2014/main" id="{9BE3DB50-BE03-D854-582E-7AB0C59739D0}"/>
              </a:ext>
            </a:extLst>
          </p:cNvPr>
          <p:cNvGrpSpPr>
            <a:grpSpLocks noChangeAspect="1"/>
          </p:cNvGrpSpPr>
          <p:nvPr/>
        </p:nvGrpSpPr>
        <p:grpSpPr>
          <a:xfrm>
            <a:off x="10881033" y="2017815"/>
            <a:ext cx="6388897" cy="5622990"/>
            <a:chOff x="-2269498" y="6350"/>
            <a:chExt cx="7456923" cy="6562979"/>
          </a:xfrm>
        </p:grpSpPr>
        <p:sp>
          <p:nvSpPr>
            <p:cNvPr id="8" name="Freeform 3">
              <a:extLst>
                <a:ext uri="{FF2B5EF4-FFF2-40B4-BE49-F238E27FC236}">
                  <a16:creationId xmlns:a16="http://schemas.microsoft.com/office/drawing/2014/main" id="{2E1A6DE5-CD99-93FA-411F-EA8E0320580B}"/>
                </a:ext>
              </a:extLst>
            </p:cNvPr>
            <p:cNvSpPr/>
            <p:nvPr/>
          </p:nvSpPr>
          <p:spPr>
            <a:xfrm>
              <a:off x="-2269498" y="6350"/>
              <a:ext cx="7456923"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15216" r="-15678"/>
              </a:stretch>
            </a:blipFill>
            <a:ln w="12700">
              <a:noFill/>
            </a:ln>
          </p:spPr>
          <p:txBody>
            <a:bodyPr/>
            <a:lstStyle/>
            <a:p>
              <a:endParaRPr lang="en-GB"/>
            </a:p>
          </p:txBody>
        </p:sp>
      </p:grpSp>
      <p:sp>
        <p:nvSpPr>
          <p:cNvPr id="10" name="TextBox 10">
            <a:extLst>
              <a:ext uri="{C183D7F6-B498-43B3-948B-1728B52AA6E4}">
                <adec:decorative xmlns:adec="http://schemas.microsoft.com/office/drawing/2017/decorative" val="1"/>
              </a:ext>
            </a:extLst>
          </p:cNvPr>
          <p:cNvSpPr txBox="1"/>
          <p:nvPr/>
        </p:nvSpPr>
        <p:spPr>
          <a:xfrm>
            <a:off x="533400" y="941070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23</a:t>
            </a:r>
          </a:p>
        </p:txBody>
      </p:sp>
    </p:spTree>
    <p:custDataLst>
      <p:tags r:id="rId1"/>
    </p:custDataLst>
    <p:extLst>
      <p:ext uri="{BB962C8B-B14F-4D97-AF65-F5344CB8AC3E}">
        <p14:creationId xmlns:p14="http://schemas.microsoft.com/office/powerpoint/2010/main" val="256848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anim calcmode="lin" valueType="num">
                                      <p:cBhvr>
                                        <p:cTn id="2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100160"/>
            <a:ext cx="6076795" cy="697158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6" name="Title 5">
            <a:extLst>
              <a:ext uri="{FF2B5EF4-FFF2-40B4-BE49-F238E27FC236}">
                <a16:creationId xmlns:a16="http://schemas.microsoft.com/office/drawing/2014/main" id="{0BAABABF-302E-15CB-45FA-E3C36FCB25B0}"/>
              </a:ext>
            </a:extLst>
          </p:cNvPr>
          <p:cNvSpPr txBox="1">
            <a:spLocks noGrp="1"/>
          </p:cNvSpPr>
          <p:nvPr>
            <p:ph type="title" idx="4294967295"/>
          </p:nvPr>
        </p:nvSpPr>
        <p:spPr>
          <a:xfrm>
            <a:off x="8389445" y="1279051"/>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Ophir says…</a:t>
            </a:r>
          </a:p>
        </p:txBody>
      </p:sp>
      <p:sp>
        <p:nvSpPr>
          <p:cNvPr id="7" name="Rectangle: Rounded Corners 6" descr="A headshot of Professor Ophir Klein.">
            <a:extLst>
              <a:ext uri="{FF2B5EF4-FFF2-40B4-BE49-F238E27FC236}">
                <a16:creationId xmlns:a16="http://schemas.microsoft.com/office/drawing/2014/main" id="{E1DE7561-10C2-B4CB-D8C1-568E3D0FEB66}"/>
              </a:ext>
            </a:extLst>
          </p:cNvPr>
          <p:cNvSpPr/>
          <p:nvPr/>
        </p:nvSpPr>
        <p:spPr>
          <a:xfrm>
            <a:off x="3048000" y="1420286"/>
            <a:ext cx="4663395" cy="634850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10781" y="2525619"/>
            <a:ext cx="8080395" cy="5016758"/>
          </a:xfrm>
          <a:prstGeom prst="rect">
            <a:avLst/>
          </a:prstGeom>
          <a:noFill/>
        </p:spPr>
        <p:txBody>
          <a:bodyPr wrap="square" rtlCol="0">
            <a:spAutoFit/>
          </a:bodyPr>
          <a:lstStyle/>
          <a:p>
            <a:pPr algn="l">
              <a:spcAft>
                <a:spcPts val="2400"/>
              </a:spcAft>
            </a:pPr>
            <a:r>
              <a:rPr lang="en-GB" sz="2800" b="0" i="0" u="none" strike="noStrike" baseline="0" dirty="0">
                <a:solidFill>
                  <a:schemeClr val="accent1">
                    <a:lumMod val="50000"/>
                  </a:schemeClr>
                </a:solidFill>
                <a:latin typeface="Montserrat" pitchFamily="2" charset="0"/>
              </a:rPr>
              <a:t>“What one word sums up a career in medical genetics? </a:t>
            </a:r>
            <a:r>
              <a:rPr lang="en-GB" sz="2800" b="1" i="0" u="none" strike="noStrike" baseline="0" dirty="0">
                <a:solidFill>
                  <a:schemeClr val="accent1">
                    <a:lumMod val="50000"/>
                  </a:schemeClr>
                </a:solidFill>
                <a:latin typeface="Montserrat" pitchFamily="2" charset="0"/>
              </a:rPr>
              <a:t>Captivating</a:t>
            </a:r>
            <a:endParaRPr lang="en-GB" sz="2800" b="0" i="0" u="none" strike="noStrike" baseline="0" dirty="0">
              <a:solidFill>
                <a:schemeClr val="accent1">
                  <a:lumMod val="50000"/>
                </a:schemeClr>
              </a:solidFill>
              <a:latin typeface="Montserrat" pitchFamily="2" charset="0"/>
            </a:endParaRPr>
          </a:p>
          <a:p>
            <a:pPr algn="l">
              <a:spcAft>
                <a:spcPts val="2400"/>
              </a:spcAft>
            </a:pPr>
            <a:r>
              <a:rPr lang="en-GB" sz="2800" b="0" i="1" u="none" strike="noStrike" baseline="0" dirty="0">
                <a:solidFill>
                  <a:schemeClr val="accent1">
                    <a:lumMod val="50000"/>
                  </a:schemeClr>
                </a:solidFill>
                <a:latin typeface="Montserrat" pitchFamily="2" charset="0"/>
              </a:rPr>
              <a:t>My top tip:</a:t>
            </a:r>
          </a:p>
          <a:p>
            <a:pPr algn="l">
              <a:spcAft>
                <a:spcPts val="2400"/>
              </a:spcAft>
            </a:pPr>
            <a:r>
              <a:rPr lang="en-GB" sz="2800" b="0" i="0" u="none" strike="noStrike" baseline="0" dirty="0">
                <a:solidFill>
                  <a:schemeClr val="accent1">
                    <a:lumMod val="50000"/>
                  </a:schemeClr>
                </a:solidFill>
                <a:latin typeface="Montserrat" pitchFamily="2" charset="0"/>
              </a:rPr>
              <a:t>Medical and scientific training will be difficult and challenging at times, and they’ll require some </a:t>
            </a:r>
            <a:r>
              <a:rPr lang="en-GB" sz="2800" b="1" i="0" u="none" strike="noStrike" baseline="0" dirty="0">
                <a:solidFill>
                  <a:schemeClr val="accent1">
                    <a:lumMod val="50000"/>
                  </a:schemeClr>
                </a:solidFill>
                <a:latin typeface="Montserrat" pitchFamily="2" charset="0"/>
              </a:rPr>
              <a:t>sacrifices</a:t>
            </a:r>
            <a:r>
              <a:rPr lang="en-GB" sz="2800" b="0" i="0" u="none" strike="noStrike" baseline="0" dirty="0">
                <a:solidFill>
                  <a:schemeClr val="accent1">
                    <a:lumMod val="50000"/>
                  </a:schemeClr>
                </a:solidFill>
                <a:latin typeface="Montserrat" pitchFamily="2" charset="0"/>
              </a:rPr>
              <a:t>, but if you love what you’re doing, it is definitely </a:t>
            </a:r>
            <a:r>
              <a:rPr lang="en-GB" sz="2800" b="1" i="0" u="none" strike="noStrike" baseline="0" dirty="0">
                <a:solidFill>
                  <a:schemeClr val="accent1">
                    <a:lumMod val="50000"/>
                  </a:schemeClr>
                </a:solidFill>
                <a:latin typeface="Montserrat" pitchFamily="2" charset="0"/>
              </a:rPr>
              <a:t>worth it</a:t>
            </a:r>
            <a:r>
              <a:rPr lang="en-GB" sz="2800" b="0" i="0" u="none" strike="noStrike" baseline="0" dirty="0">
                <a:solidFill>
                  <a:schemeClr val="accent1">
                    <a:lumMod val="50000"/>
                  </a:schemeClr>
                </a:solidFill>
                <a:latin typeface="Montserrat" pitchFamily="2" charset="0"/>
              </a:rPr>
              <a:t>. If you can, try not to worry too much about what is going to happen in the distant future, and </a:t>
            </a:r>
            <a:r>
              <a:rPr lang="en-GB" sz="2800" b="1" i="0" u="none" strike="noStrike" baseline="0" dirty="0">
                <a:solidFill>
                  <a:schemeClr val="accent1">
                    <a:lumMod val="50000"/>
                  </a:schemeClr>
                </a:solidFill>
                <a:latin typeface="Montserrat" pitchFamily="2" charset="0"/>
              </a:rPr>
              <a:t>focus</a:t>
            </a:r>
            <a:r>
              <a:rPr lang="en-GB" sz="2800" b="0" i="0" u="none" strike="noStrike" baseline="0" dirty="0">
                <a:solidFill>
                  <a:schemeClr val="accent1">
                    <a:lumMod val="50000"/>
                  </a:schemeClr>
                </a:solidFill>
                <a:latin typeface="Montserrat" pitchFamily="2" charset="0"/>
              </a:rPr>
              <a:t> on the journey.”</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24</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206091" y="7499245"/>
            <a:ext cx="3733800" cy="461665"/>
          </a:xfrm>
          <a:prstGeom prst="rect">
            <a:avLst/>
          </a:prstGeom>
          <a:noFill/>
        </p:spPr>
        <p:txBody>
          <a:bodyPr wrap="square" rtlCol="0">
            <a:spAutoFit/>
          </a:bodyPr>
          <a:lstStyle/>
          <a:p>
            <a:pPr algn="l"/>
            <a:r>
              <a:rPr lang="en-GB" sz="2400" b="1" i="0" u="none" strike="noStrike" baseline="0" dirty="0">
                <a:latin typeface="Montserrat-Black"/>
              </a:rPr>
              <a:t>Professor Ophir Klein</a:t>
            </a:r>
            <a:endParaRPr lang="en-GB" sz="2400" b="1" dirty="0"/>
          </a:p>
        </p:txBody>
      </p:sp>
    </p:spTree>
    <p:custDataLst>
      <p:tags r:id="rId1"/>
    </p:custDataLst>
    <p:extLst>
      <p:ext uri="{BB962C8B-B14F-4D97-AF65-F5344CB8AC3E}">
        <p14:creationId xmlns:p14="http://schemas.microsoft.com/office/powerpoint/2010/main" val="19609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455656" y="1094015"/>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Darnell</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25</a:t>
            </a:r>
          </a:p>
        </p:txBody>
      </p:sp>
      <p:sp>
        <p:nvSpPr>
          <p:cNvPr id="6" name="Rectangle: Rounded Corners 5" descr="A headshot of Dr Darnell Kaigler.&#10;">
            <a:extLst>
              <a:ext uri="{FF2B5EF4-FFF2-40B4-BE49-F238E27FC236}">
                <a16:creationId xmlns:a16="http://schemas.microsoft.com/office/drawing/2014/main" id="{1E5BEDBA-0415-CCCE-031C-664FAF035986}"/>
              </a:ext>
            </a:extLst>
          </p:cNvPr>
          <p:cNvSpPr/>
          <p:nvPr/>
        </p:nvSpPr>
        <p:spPr>
          <a:xfrm>
            <a:off x="3303813" y="2008560"/>
            <a:ext cx="4532043" cy="584618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55656" y="2628900"/>
            <a:ext cx="8080395" cy="5447645"/>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65000"/>
                    <a:lumOff val="35000"/>
                  </a:schemeClr>
                </a:solidFill>
                <a:latin typeface="Montserrat" pitchFamily="2" charset="0"/>
              </a:rPr>
              <a:t>Director of Kaigler Lab, Major M. Ash Collegiate Professor of Dentistry, Department of Periodontics &amp; Oral Medicine, Department of Biomedical Engineering, University of Michigan School of Dentistry, USA</a:t>
            </a: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Regenerative Medicine, Stem Cell Biology and Therapy</a:t>
            </a:r>
          </a:p>
          <a:p>
            <a:pPr algn="l">
              <a:spcAft>
                <a:spcPts val="2400"/>
              </a:spcAft>
            </a:pPr>
            <a:r>
              <a:rPr lang="en-GB" sz="2400" b="1" i="0" u="none" strike="noStrike" baseline="0" dirty="0">
                <a:solidFill>
                  <a:schemeClr val="tx1">
                    <a:lumMod val="65000"/>
                    <a:lumOff val="35000"/>
                  </a:schemeClr>
                </a:solidFill>
                <a:latin typeface="Montserrat" pitchFamily="2" charset="0"/>
              </a:rPr>
              <a:t>Darnell leads the Kaigler Research Group, which is focused on the development of methods to regenerate tissue.</a:t>
            </a:r>
            <a:endParaRPr lang="en-GB" sz="2400" b="1"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Darnell’s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608324" y="7545847"/>
            <a:ext cx="3733800" cy="461665"/>
          </a:xfrm>
          <a:prstGeom prst="rect">
            <a:avLst/>
          </a:prstGeom>
          <a:noFill/>
        </p:spPr>
        <p:txBody>
          <a:bodyPr wrap="square" rtlCol="0">
            <a:spAutoFit/>
          </a:bodyPr>
          <a:lstStyle/>
          <a:p>
            <a:pPr algn="l"/>
            <a:r>
              <a:rPr lang="en-GB" sz="2400" b="1" i="0" u="none" strike="noStrike" baseline="0" dirty="0">
                <a:latin typeface="Montserrat-Black"/>
              </a:rPr>
              <a:t>Dr Darnell Kaigler</a:t>
            </a:r>
            <a:endParaRPr lang="en-GB" sz="2400" b="1" dirty="0"/>
          </a:p>
        </p:txBody>
      </p:sp>
    </p:spTree>
    <p:custDataLst>
      <p:tags r:id="rId1"/>
    </p:custDataLst>
    <p:extLst>
      <p:ext uri="{BB962C8B-B14F-4D97-AF65-F5344CB8AC3E}">
        <p14:creationId xmlns:p14="http://schemas.microsoft.com/office/powerpoint/2010/main" val="412773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fade">
                                      <p:cBhvr>
                                        <p:cTn id="33" dur="1000"/>
                                        <p:tgtEl>
                                          <p:spTgt spid="17">
                                            <p:txEl>
                                              <p:pRg st="4" end="4"/>
                                            </p:txEl>
                                          </p:spTgt>
                                        </p:tgtEl>
                                      </p:cBhvr>
                                    </p:animEffect>
                                    <p:anim calcmode="lin" valueType="num">
                                      <p:cBhvr>
                                        <p:cTn id="34"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4685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itle 8">
            <a:extLst>
              <a:ext uri="{FF2B5EF4-FFF2-40B4-BE49-F238E27FC236}">
                <a16:creationId xmlns:a16="http://schemas.microsoft.com/office/drawing/2014/main" id="{D227C1EC-F4B5-9BAD-6DD3-7C477E270109}"/>
              </a:ext>
            </a:extLst>
          </p:cNvPr>
          <p:cNvSpPr txBox="1">
            <a:spLocks noGrp="1"/>
          </p:cNvSpPr>
          <p:nvPr>
            <p:ph type="title" idx="4294967295"/>
          </p:nvPr>
        </p:nvSpPr>
        <p:spPr>
          <a:xfrm>
            <a:off x="639125" y="1352957"/>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Darnell’s research </a:t>
            </a:r>
          </a:p>
        </p:txBody>
      </p:sp>
      <p:sp>
        <p:nvSpPr>
          <p:cNvPr id="6" name="TextBox 5">
            <a:extLst>
              <a:ext uri="{FF2B5EF4-FFF2-40B4-BE49-F238E27FC236}">
                <a16:creationId xmlns:a16="http://schemas.microsoft.com/office/drawing/2014/main" id="{216EFAD0-6449-69FD-373A-6C13EEC32122}"/>
              </a:ext>
              <a:ext uri="{C183D7F6-B498-43B3-948B-1728B52AA6E4}">
                <adec:decorative xmlns:adec="http://schemas.microsoft.com/office/drawing/2017/decorative" val="0"/>
              </a:ext>
            </a:extLst>
          </p:cNvPr>
          <p:cNvSpPr txBox="1"/>
          <p:nvPr/>
        </p:nvSpPr>
        <p:spPr>
          <a:xfrm>
            <a:off x="606756" y="2628900"/>
            <a:ext cx="9847303" cy="5139869"/>
          </a:xfrm>
          <a:prstGeom prst="rect">
            <a:avLst/>
          </a:prstGeom>
          <a:noFill/>
        </p:spPr>
        <p:txBody>
          <a:bodyPr wrap="square" rtlCol="0">
            <a:spAutoFit/>
          </a:bodyPr>
          <a:lstStyle/>
          <a:p>
            <a:pPr algn="l">
              <a:spcAft>
                <a:spcPts val="2400"/>
              </a:spcAft>
            </a:pPr>
            <a:r>
              <a:rPr lang="en-GB" sz="2400" b="0" i="0" u="none" strike="noStrike" baseline="0" dirty="0">
                <a:solidFill>
                  <a:schemeClr val="accent1">
                    <a:lumMod val="50000"/>
                  </a:schemeClr>
                </a:solidFill>
                <a:latin typeface="Montserrat" pitchFamily="2" charset="0"/>
              </a:rPr>
              <a:t>“My lab conducts research on </a:t>
            </a:r>
            <a:r>
              <a:rPr lang="en-GB" sz="2400" b="1" i="0" u="none" strike="noStrike" baseline="0" dirty="0">
                <a:solidFill>
                  <a:schemeClr val="accent1">
                    <a:lumMod val="50000"/>
                  </a:schemeClr>
                </a:solidFill>
                <a:latin typeface="Montserrat" pitchFamily="2" charset="0"/>
              </a:rPr>
              <a:t>stem cell-based therapies </a:t>
            </a:r>
            <a:r>
              <a:rPr lang="en-GB" sz="2400" b="0" i="0" u="none" strike="noStrike" baseline="0" dirty="0">
                <a:solidFill>
                  <a:schemeClr val="accent1">
                    <a:lumMod val="50000"/>
                  </a:schemeClr>
                </a:solidFill>
                <a:latin typeface="Montserrat" pitchFamily="2" charset="0"/>
              </a:rPr>
              <a:t>for the </a:t>
            </a:r>
            <a:r>
              <a:rPr lang="en-GB" sz="2400" i="0" u="none" strike="noStrike" baseline="0" dirty="0">
                <a:solidFill>
                  <a:schemeClr val="accent1">
                    <a:lumMod val="50000"/>
                  </a:schemeClr>
                </a:solidFill>
                <a:latin typeface="Montserrat" pitchFamily="2" charset="0"/>
              </a:rPr>
              <a:t>regeneration</a:t>
            </a:r>
            <a:r>
              <a:rPr lang="en-GB" sz="2400" b="0" i="0" u="none" strike="noStrike" baseline="0" dirty="0">
                <a:solidFill>
                  <a:schemeClr val="accent1">
                    <a:lumMod val="50000"/>
                  </a:schemeClr>
                </a:solidFill>
                <a:latin typeface="Montserrat" pitchFamily="2" charset="0"/>
              </a:rPr>
              <a:t> of </a:t>
            </a:r>
            <a:r>
              <a:rPr lang="en-GB" sz="2400" b="1" i="0" u="none" strike="noStrike" baseline="0" dirty="0">
                <a:solidFill>
                  <a:schemeClr val="accent1">
                    <a:lumMod val="50000"/>
                  </a:schemeClr>
                </a:solidFill>
                <a:latin typeface="Montserrat" pitchFamily="2" charset="0"/>
              </a:rPr>
              <a:t>oral tissues</a:t>
            </a:r>
            <a:r>
              <a:rPr lang="en-GB" sz="2400" b="0" i="0" u="none" strike="noStrike" baseline="0" dirty="0">
                <a:solidFill>
                  <a:schemeClr val="accent1">
                    <a:lumMod val="50000"/>
                  </a:schemeClr>
                </a:solidFill>
                <a:latin typeface="Montserrat" pitchFamily="2" charset="0"/>
              </a:rPr>
              <a:t>. We are currently trying to determine how stem cells from the body can be procured, cultivated and re-introduced to the body to </a:t>
            </a:r>
            <a:r>
              <a:rPr lang="en-GB" sz="2400" b="1" i="0" u="none" strike="noStrike" baseline="0" dirty="0">
                <a:solidFill>
                  <a:schemeClr val="accent1">
                    <a:lumMod val="50000"/>
                  </a:schemeClr>
                </a:solidFill>
                <a:latin typeface="Montserrat" pitchFamily="2" charset="0"/>
              </a:rPr>
              <a:t>repair</a:t>
            </a:r>
            <a:r>
              <a:rPr lang="en-GB" sz="2400" b="0" i="0" u="none" strike="noStrike" baseline="0" dirty="0">
                <a:solidFill>
                  <a:schemeClr val="accent1">
                    <a:lumMod val="50000"/>
                  </a:schemeClr>
                </a:solidFill>
                <a:latin typeface="Montserrat" pitchFamily="2" charset="0"/>
              </a:rPr>
              <a:t>, </a:t>
            </a:r>
            <a:r>
              <a:rPr lang="en-GB" sz="2400" b="1" i="0" u="none" strike="noStrike" baseline="0" dirty="0">
                <a:solidFill>
                  <a:schemeClr val="accent1">
                    <a:lumMod val="50000"/>
                  </a:schemeClr>
                </a:solidFill>
                <a:latin typeface="Montserrat" pitchFamily="2" charset="0"/>
              </a:rPr>
              <a:t>regenerate</a:t>
            </a:r>
            <a:r>
              <a:rPr lang="en-GB" sz="2400" b="0" i="0" u="none" strike="noStrike" baseline="0" dirty="0">
                <a:solidFill>
                  <a:schemeClr val="accent1">
                    <a:lumMod val="50000"/>
                  </a:schemeClr>
                </a:solidFill>
                <a:latin typeface="Montserrat" pitchFamily="2" charset="0"/>
              </a:rPr>
              <a:t> and </a:t>
            </a:r>
            <a:r>
              <a:rPr lang="en-GB" sz="2400" b="1" i="0" u="none" strike="noStrike" baseline="0" dirty="0">
                <a:solidFill>
                  <a:schemeClr val="accent1">
                    <a:lumMod val="50000"/>
                  </a:schemeClr>
                </a:solidFill>
                <a:latin typeface="Montserrat" pitchFamily="2" charset="0"/>
              </a:rPr>
              <a:t>reconstruct </a:t>
            </a:r>
            <a:r>
              <a:rPr lang="en-GB" sz="2400" b="0" i="0" u="none" strike="noStrike" baseline="0" dirty="0">
                <a:solidFill>
                  <a:schemeClr val="accent1">
                    <a:lumMod val="50000"/>
                  </a:schemeClr>
                </a:solidFill>
                <a:latin typeface="Montserrat" pitchFamily="2" charset="0"/>
              </a:rPr>
              <a:t>diseased and damaged tissues.</a:t>
            </a:r>
          </a:p>
          <a:p>
            <a:pPr algn="l">
              <a:spcAft>
                <a:spcPts val="2400"/>
              </a:spcAft>
            </a:pPr>
            <a:r>
              <a:rPr lang="en-GB" sz="2400" b="0" i="0" u="none" strike="noStrike" baseline="0" dirty="0">
                <a:solidFill>
                  <a:schemeClr val="accent1">
                    <a:lumMod val="50000"/>
                  </a:schemeClr>
                </a:solidFill>
                <a:latin typeface="Montserrat" pitchFamily="2" charset="0"/>
              </a:rPr>
              <a:t>“This stem cell therapy could have great </a:t>
            </a:r>
            <a:r>
              <a:rPr lang="en-GB" sz="2400" b="1" i="0" u="none" strike="noStrike" baseline="0" dirty="0">
                <a:solidFill>
                  <a:schemeClr val="accent1">
                    <a:lumMod val="50000"/>
                  </a:schemeClr>
                </a:solidFill>
                <a:latin typeface="Montserrat" pitchFamily="2" charset="0"/>
              </a:rPr>
              <a:t>impact</a:t>
            </a:r>
            <a:r>
              <a:rPr lang="en-GB" sz="2400" b="0" i="0" u="none" strike="noStrike" baseline="0" dirty="0">
                <a:solidFill>
                  <a:schemeClr val="accent1">
                    <a:lumMod val="50000"/>
                  </a:schemeClr>
                </a:solidFill>
                <a:latin typeface="Montserrat" pitchFamily="2" charset="0"/>
              </a:rPr>
              <a:t> on people and their everyday lives by enabling treatment of debilitating conditions for which there are currently </a:t>
            </a:r>
            <a:r>
              <a:rPr lang="en-GB" sz="2400" b="1" i="0" u="none" strike="noStrike" baseline="0" dirty="0">
                <a:solidFill>
                  <a:schemeClr val="accent1">
                    <a:lumMod val="50000"/>
                  </a:schemeClr>
                </a:solidFill>
                <a:latin typeface="Montserrat" pitchFamily="2" charset="0"/>
              </a:rPr>
              <a:t>limited</a:t>
            </a:r>
            <a:r>
              <a:rPr lang="en-GB" sz="2400" b="0" i="0" u="none" strike="noStrike" baseline="0" dirty="0">
                <a:solidFill>
                  <a:schemeClr val="accent1">
                    <a:lumMod val="50000"/>
                  </a:schemeClr>
                </a:solidFill>
                <a:latin typeface="Montserrat" pitchFamily="2" charset="0"/>
              </a:rPr>
              <a:t> treatment options.</a:t>
            </a:r>
          </a:p>
          <a:p>
            <a:pPr algn="l">
              <a:spcAft>
                <a:spcPts val="2400"/>
              </a:spcAft>
            </a:pPr>
            <a:r>
              <a:rPr lang="en-GB" sz="2400" b="0" i="0" u="none" strike="noStrike" baseline="0" dirty="0">
                <a:solidFill>
                  <a:schemeClr val="accent1">
                    <a:lumMod val="50000"/>
                  </a:schemeClr>
                </a:solidFill>
                <a:latin typeface="Montserrat" pitchFamily="2" charset="0"/>
              </a:rPr>
              <a:t>“Using stem cell therapies to successfully treat patients in our </a:t>
            </a:r>
            <a:r>
              <a:rPr lang="en-GB" sz="2400" b="1" i="0" u="none" strike="noStrike" baseline="0" dirty="0">
                <a:solidFill>
                  <a:schemeClr val="accent1">
                    <a:lumMod val="50000"/>
                  </a:schemeClr>
                </a:solidFill>
                <a:latin typeface="Montserrat" pitchFamily="2" charset="0"/>
              </a:rPr>
              <a:t>clinical trials </a:t>
            </a:r>
            <a:r>
              <a:rPr lang="en-GB" sz="2400" b="0" i="0" u="none" strike="noStrike" baseline="0" dirty="0">
                <a:solidFill>
                  <a:schemeClr val="accent1">
                    <a:lumMod val="50000"/>
                  </a:schemeClr>
                </a:solidFill>
                <a:latin typeface="Montserrat" pitchFamily="2" charset="0"/>
              </a:rPr>
              <a:t>and seeing the impact it has had on patients are </a:t>
            </a:r>
            <a:r>
              <a:rPr lang="en-GB" sz="2400" b="1" i="0" u="none" strike="noStrike" baseline="0" dirty="0">
                <a:solidFill>
                  <a:schemeClr val="accent1">
                    <a:lumMod val="50000"/>
                  </a:schemeClr>
                </a:solidFill>
                <a:latin typeface="Montserrat" pitchFamily="2" charset="0"/>
              </a:rPr>
              <a:t>highlights</a:t>
            </a:r>
            <a:r>
              <a:rPr lang="en-GB" sz="2400" b="0" i="0" u="none" strike="noStrike" baseline="0" dirty="0">
                <a:solidFill>
                  <a:schemeClr val="accent1">
                    <a:lumMod val="50000"/>
                  </a:schemeClr>
                </a:solidFill>
                <a:latin typeface="Montserrat" pitchFamily="2" charset="0"/>
              </a:rPr>
              <a:t> of my career.”</a:t>
            </a:r>
            <a:endParaRPr lang="en-GB" sz="2400" dirty="0">
              <a:solidFill>
                <a:schemeClr val="accent1">
                  <a:lumMod val="50000"/>
                </a:schemeClr>
              </a:solidFill>
              <a:latin typeface="Montserrat" pitchFamily="2" charset="0"/>
            </a:endParaRPr>
          </a:p>
        </p:txBody>
      </p:sp>
      <p:grpSp>
        <p:nvGrpSpPr>
          <p:cNvPr id="7" name="Group 2" descr="A researcher using a microscope. ">
            <a:extLst>
              <a:ext uri="{FF2B5EF4-FFF2-40B4-BE49-F238E27FC236}">
                <a16:creationId xmlns:a16="http://schemas.microsoft.com/office/drawing/2014/main" id="{AF74570A-F50E-9A06-FE49-A6B070D007DF}"/>
              </a:ext>
              <a:ext uri="{C183D7F6-B498-43B3-948B-1728B52AA6E4}">
                <adec:decorative xmlns:adec="http://schemas.microsoft.com/office/drawing/2017/decorative" val="0"/>
              </a:ext>
            </a:extLst>
          </p:cNvPr>
          <p:cNvGrpSpPr>
            <a:grpSpLocks noChangeAspect="1"/>
          </p:cNvGrpSpPr>
          <p:nvPr/>
        </p:nvGrpSpPr>
        <p:grpSpPr>
          <a:xfrm>
            <a:off x="10946581" y="1841782"/>
            <a:ext cx="6588092" cy="5034293"/>
            <a:chOff x="-757152" y="6350"/>
            <a:chExt cx="5381759" cy="4512961"/>
          </a:xfrm>
        </p:grpSpPr>
        <p:sp>
          <p:nvSpPr>
            <p:cNvPr id="8" name="Freeform 3" descr="A researcher, wearing a lab coat, goggles and gloves, is looking through a microscope.">
              <a:extLst>
                <a:ext uri="{FF2B5EF4-FFF2-40B4-BE49-F238E27FC236}">
                  <a16:creationId xmlns:a16="http://schemas.microsoft.com/office/drawing/2014/main" id="{42889242-387A-66A8-05A1-99B03F2D3C0E}"/>
                </a:ext>
              </a:extLst>
            </p:cNvPr>
            <p:cNvSpPr/>
            <p:nvPr/>
          </p:nvSpPr>
          <p:spPr>
            <a:xfrm>
              <a:off x="-757152" y="6350"/>
              <a:ext cx="5381759" cy="451296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10380" r="-12683"/>
              </a:stretch>
            </a:blipFill>
            <a:ln w="12700">
              <a:noFill/>
            </a:ln>
          </p:spPr>
          <p:txBody>
            <a:bodyPr/>
            <a:lstStyle/>
            <a:p>
              <a:endParaRPr lang="en-GB"/>
            </a:p>
          </p:txBody>
        </p:sp>
      </p:grpSp>
      <p:sp>
        <p:nvSpPr>
          <p:cNvPr id="11" name="TextBox 10">
            <a:extLst>
              <a:ext uri="{FF2B5EF4-FFF2-40B4-BE49-F238E27FC236}">
                <a16:creationId xmlns:a16="http://schemas.microsoft.com/office/drawing/2014/main" id="{76DC71D2-402E-B63C-4B42-6EF7D2A4FDC5}"/>
              </a:ext>
            </a:extLst>
          </p:cNvPr>
          <p:cNvSpPr txBox="1"/>
          <p:nvPr/>
        </p:nvSpPr>
        <p:spPr>
          <a:xfrm>
            <a:off x="13859046" y="6876075"/>
            <a:ext cx="3886200" cy="307777"/>
          </a:xfrm>
          <a:prstGeom prst="rect">
            <a:avLst/>
          </a:prstGeom>
          <a:noFill/>
        </p:spPr>
        <p:txBody>
          <a:bodyPr wrap="square">
            <a:spAutoFit/>
          </a:bodyPr>
          <a:lstStyle/>
          <a:p>
            <a:r>
              <a:rPr lang="en-GB" sz="1400" b="0" i="1" u="none" strike="noStrike" baseline="0" dirty="0">
                <a:solidFill>
                  <a:srgbClr val="FFFFFF"/>
                </a:solidFill>
              </a:rPr>
              <a:t>© Gorodenkoff/Shutterstock.com</a:t>
            </a:r>
            <a:endParaRPr lang="en-GB" sz="1400" dirty="0"/>
          </a:p>
        </p:txBody>
      </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26</a:t>
            </a:r>
          </a:p>
        </p:txBody>
      </p:sp>
    </p:spTree>
    <p:custDataLst>
      <p:tags r:id="rId1"/>
    </p:custDataLst>
    <p:extLst>
      <p:ext uri="{BB962C8B-B14F-4D97-AF65-F5344CB8AC3E}">
        <p14:creationId xmlns:p14="http://schemas.microsoft.com/office/powerpoint/2010/main" val="24175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7" name="Title 6">
            <a:extLst>
              <a:ext uri="{FF2B5EF4-FFF2-40B4-BE49-F238E27FC236}">
                <a16:creationId xmlns:a16="http://schemas.microsoft.com/office/drawing/2014/main" id="{B907FE11-753C-9C0E-6DDB-907048C7CCD9}"/>
              </a:ext>
            </a:extLst>
          </p:cNvPr>
          <p:cNvSpPr txBox="1">
            <a:spLocks noGrp="1"/>
          </p:cNvSpPr>
          <p:nvPr>
            <p:ph type="title" idx="4294967295"/>
          </p:nvPr>
        </p:nvSpPr>
        <p:spPr>
          <a:xfrm>
            <a:off x="8442569" y="2009970"/>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Darnell says…</a:t>
            </a:r>
          </a:p>
        </p:txBody>
      </p:sp>
      <p:sp>
        <p:nvSpPr>
          <p:cNvPr id="6" name="Rectangle: Rounded Corners 5" descr="A headshot of Dr Darnell Kaigler.">
            <a:extLst>
              <a:ext uri="{FF2B5EF4-FFF2-40B4-BE49-F238E27FC236}">
                <a16:creationId xmlns:a16="http://schemas.microsoft.com/office/drawing/2014/main" id="{1E5BEDBA-0415-CCCE-031C-664FAF035986}"/>
              </a:ext>
            </a:extLst>
          </p:cNvPr>
          <p:cNvSpPr/>
          <p:nvPr/>
        </p:nvSpPr>
        <p:spPr>
          <a:xfrm>
            <a:off x="3319053" y="2008560"/>
            <a:ext cx="4532043" cy="584618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608324" y="7545847"/>
            <a:ext cx="3733800" cy="461665"/>
          </a:xfrm>
          <a:prstGeom prst="rect">
            <a:avLst/>
          </a:prstGeom>
          <a:noFill/>
        </p:spPr>
        <p:txBody>
          <a:bodyPr wrap="square" rtlCol="0">
            <a:spAutoFit/>
          </a:bodyPr>
          <a:lstStyle/>
          <a:p>
            <a:pPr algn="l"/>
            <a:r>
              <a:rPr lang="en-GB" sz="2400" b="1" i="0" u="none" strike="noStrike" baseline="0" dirty="0">
                <a:latin typeface="Montserrat-Black"/>
              </a:rPr>
              <a:t>Dr Darnell Kaigler</a:t>
            </a:r>
            <a:endParaRPr lang="en-GB" sz="2400" b="1" dirty="0"/>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42569" y="3546646"/>
            <a:ext cx="8080395" cy="3600986"/>
          </a:xfrm>
          <a:prstGeom prst="rect">
            <a:avLst/>
          </a:prstGeom>
          <a:noFill/>
        </p:spPr>
        <p:txBody>
          <a:bodyPr wrap="square" rtlCol="0">
            <a:spAutoFit/>
          </a:bodyPr>
          <a:lstStyle/>
          <a:p>
            <a:pPr algn="l">
              <a:spcAft>
                <a:spcPts val="2400"/>
              </a:spcAft>
            </a:pPr>
            <a:r>
              <a:rPr lang="en-GB" sz="2800" b="0" i="0" u="none" strike="noStrike" baseline="0" dirty="0">
                <a:solidFill>
                  <a:schemeClr val="accent1">
                    <a:lumMod val="50000"/>
                  </a:schemeClr>
                </a:solidFill>
                <a:latin typeface="Montserrat" pitchFamily="2" charset="0"/>
              </a:rPr>
              <a:t>“What one word sums up a career in</a:t>
            </a:r>
          </a:p>
          <a:p>
            <a:pPr algn="l">
              <a:spcAft>
                <a:spcPts val="2400"/>
              </a:spcAft>
            </a:pPr>
            <a:r>
              <a:rPr lang="en-GB" sz="2800" b="0" i="0" u="none" strike="noStrike" baseline="0" dirty="0">
                <a:solidFill>
                  <a:schemeClr val="accent1">
                    <a:lumMod val="50000"/>
                  </a:schemeClr>
                </a:solidFill>
                <a:latin typeface="Montserrat" pitchFamily="2" charset="0"/>
              </a:rPr>
              <a:t>periodontics? </a:t>
            </a:r>
            <a:r>
              <a:rPr lang="en-GB" sz="2800" b="1" i="0" u="none" strike="noStrike" baseline="0" dirty="0">
                <a:solidFill>
                  <a:schemeClr val="accent1">
                    <a:lumMod val="50000"/>
                  </a:schemeClr>
                </a:solidFill>
                <a:latin typeface="Montserrat" pitchFamily="2" charset="0"/>
              </a:rPr>
              <a:t>Awesome</a:t>
            </a:r>
            <a:endParaRPr lang="en-GB" sz="2800" b="0" i="0" u="none" strike="noStrike" baseline="0" dirty="0">
              <a:solidFill>
                <a:schemeClr val="accent1">
                  <a:lumMod val="50000"/>
                </a:schemeClr>
              </a:solidFill>
              <a:latin typeface="Montserrat" pitchFamily="2" charset="0"/>
            </a:endParaRPr>
          </a:p>
          <a:p>
            <a:pPr algn="l">
              <a:spcAft>
                <a:spcPts val="2400"/>
              </a:spcAft>
            </a:pPr>
            <a:r>
              <a:rPr lang="en-GB" sz="2800" i="1" dirty="0">
                <a:solidFill>
                  <a:schemeClr val="accent1">
                    <a:lumMod val="50000"/>
                  </a:schemeClr>
                </a:solidFill>
                <a:latin typeface="Montserrat" pitchFamily="2" charset="0"/>
              </a:rPr>
              <a:t>My top tip:</a:t>
            </a:r>
          </a:p>
          <a:p>
            <a:pPr algn="l">
              <a:spcAft>
                <a:spcPts val="2400"/>
              </a:spcAft>
            </a:pPr>
            <a:r>
              <a:rPr lang="en-GB" sz="2800"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Pick something to study that you are </a:t>
            </a:r>
            <a:r>
              <a:rPr lang="en-GB" sz="2800" b="1"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genuinely interested </a:t>
            </a:r>
            <a:r>
              <a:rPr lang="en-GB" sz="2800"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and </a:t>
            </a:r>
            <a:r>
              <a:rPr lang="en-GB" sz="2800" b="1"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excited</a:t>
            </a:r>
            <a:r>
              <a:rPr lang="en-GB" sz="2800"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 to learn about.”</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27</a:t>
            </a:r>
          </a:p>
        </p:txBody>
      </p:sp>
    </p:spTree>
    <p:custDataLst>
      <p:tags r:id="rId1"/>
    </p:custDataLst>
    <p:extLst>
      <p:ext uri="{BB962C8B-B14F-4D97-AF65-F5344CB8AC3E}">
        <p14:creationId xmlns:p14="http://schemas.microsoft.com/office/powerpoint/2010/main" val="372320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fade">
                                      <p:cBhvr>
                                        <p:cTn id="24" dur="1000"/>
                                        <p:tgtEl>
                                          <p:spTgt spid="17">
                                            <p:txEl>
                                              <p:pRg st="3" end="3"/>
                                            </p:txEl>
                                          </p:spTgt>
                                        </p:tgtEl>
                                      </p:cBhvr>
                                    </p:animEffect>
                                    <p:anim calcmode="lin" valueType="num">
                                      <p:cBhvr>
                                        <p:cTn id="2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5C5BE-BA31-FF38-8531-696F75D5ACD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7"/>
            <a:ext cx="11227525" cy="6113444"/>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107865" y="2108108"/>
            <a:ext cx="10918451"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399" y="2377690"/>
            <a:ext cx="10549829" cy="5001794"/>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28</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81000" y="1104900"/>
            <a:ext cx="75438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 Ophir, Darnell</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0"/>
              </a:ext>
            </a:extLst>
          </p:cNvPr>
          <p:cNvSpPr txBox="1"/>
          <p:nvPr/>
        </p:nvSpPr>
        <p:spPr>
          <a:xfrm>
            <a:off x="1407253" y="2857500"/>
            <a:ext cx="10625509" cy="3816429"/>
          </a:xfrm>
          <a:prstGeom prst="rect">
            <a:avLst/>
          </a:prstGeom>
          <a:noFill/>
        </p:spPr>
        <p:txBody>
          <a:bodyPr wrap="square" rtlCol="0">
            <a:spAutoFit/>
          </a:bodyPr>
          <a:lstStyle/>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is it about stem cells that interests Ophir?</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do you think are some of the challenges of medical and scientific training that Ophir mentions?</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does Darnell think reintroduced stem cells could do to damaged tissues?</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do you think are the challenges and rewards of running clinical trials like Darnell does?</a:t>
            </a:r>
          </a:p>
        </p:txBody>
      </p:sp>
      <p:sp>
        <p:nvSpPr>
          <p:cNvPr id="19" name="TextBox 18">
            <a:extLst>
              <a:ext uri="{FF2B5EF4-FFF2-40B4-BE49-F238E27FC236}">
                <a16:creationId xmlns:a16="http://schemas.microsoft.com/office/drawing/2014/main" id="{92F6BE47-07A3-BEB1-3358-3552F67D314A}"/>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14668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D36C0-0B4F-510E-0751-DEA817BA6AE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29       futurumcareers.com</a:t>
            </a:r>
          </a:p>
        </p:txBody>
      </p:sp>
      <p:sp>
        <p:nvSpPr>
          <p:cNvPr id="2" name="Title 1">
            <a:extLst>
              <a:ext uri="{FF2B5EF4-FFF2-40B4-BE49-F238E27FC236}">
                <a16:creationId xmlns:a16="http://schemas.microsoft.com/office/drawing/2014/main" id="{6C7F3756-925F-A89D-6E32-CDF39160BA9F}"/>
              </a:ext>
            </a:extLst>
          </p:cNvPr>
          <p:cNvSpPr txBox="1">
            <a:spLocks noGrp="1"/>
          </p:cNvSpPr>
          <p:nvPr>
            <p:ph type="title" idx="4294967295"/>
          </p:nvPr>
        </p:nvSpPr>
        <p:spPr>
          <a:xfrm>
            <a:off x="892340" y="3055050"/>
            <a:ext cx="792602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Researchers investigating wider impacts of oral health…</a:t>
            </a:r>
            <a:endParaRPr kumimoji="0" lang="en-GB" sz="4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p:txBody>
      </p:sp>
      <p:sp>
        <p:nvSpPr>
          <p:cNvPr id="10" name="TextBox 9">
            <a:extLst>
              <a:ext uri="{FF2B5EF4-FFF2-40B4-BE49-F238E27FC236}">
                <a16:creationId xmlns:a16="http://schemas.microsoft.com/office/drawing/2014/main" id="{86A92851-4485-2C42-65C4-8639C2EFD84B}"/>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242897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876300"/>
            <a:ext cx="6076795" cy="71954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descr="Meet Jennifer&#10;"/>
          <p:cNvSpPr txBox="1">
            <a:spLocks noGrp="1"/>
          </p:cNvSpPr>
          <p:nvPr>
            <p:ph type="title" idx="4294967295"/>
          </p:nvPr>
        </p:nvSpPr>
        <p:spPr>
          <a:xfrm>
            <a:off x="8778349" y="1531662"/>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Jennifer</a:t>
            </a:r>
          </a:p>
        </p:txBody>
      </p:sp>
      <p:grpSp>
        <p:nvGrpSpPr>
          <p:cNvPr id="6" name="Group 6" descr="A headshot of Dr Jennifer Webster-Cyriaque.">
            <a:extLst>
              <a:ext uri="{C183D7F6-B498-43B3-948B-1728B52AA6E4}">
                <adec:decorative xmlns:adec="http://schemas.microsoft.com/office/drawing/2017/decorative" val="0"/>
              </a:ext>
            </a:extLst>
          </p:cNvPr>
          <p:cNvGrpSpPr>
            <a:grpSpLocks noChangeAspect="1"/>
          </p:cNvGrpSpPr>
          <p:nvPr/>
        </p:nvGrpSpPr>
        <p:grpSpPr>
          <a:xfrm>
            <a:off x="2784088" y="996971"/>
            <a:ext cx="5093566" cy="6954116"/>
            <a:chOff x="582418" y="-1137672"/>
            <a:chExt cx="5793916" cy="7910285"/>
          </a:xfrm>
          <a:blipFill>
            <a:blip r:embed="rId3"/>
            <a:stretch>
              <a:fillRect/>
            </a:stretch>
          </a:blipFill>
        </p:grpSpPr>
        <p:sp>
          <p:nvSpPr>
            <p:cNvPr id="7" name="Freeform 7"/>
            <p:cNvSpPr/>
            <p:nvPr/>
          </p:nvSpPr>
          <p:spPr>
            <a:xfrm>
              <a:off x="582418" y="-1137672"/>
              <a:ext cx="5793916" cy="791028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6843395" y="2537469"/>
            <a:ext cx="699726" cy="814819"/>
          </a:xfrm>
          <a:prstGeom prst="rect">
            <a:avLst/>
          </a:prstGeom>
        </p:spPr>
      </p:pic>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713291" y="3115648"/>
            <a:ext cx="7822110" cy="3293209"/>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Deputy Director, National Institute of Dental and</a:t>
            </a:r>
          </a:p>
          <a:p>
            <a:pPr algn="l">
              <a:spcAft>
                <a:spcPts val="2400"/>
              </a:spcAft>
            </a:pPr>
            <a:r>
              <a:rPr lang="en-GB" sz="2400" b="0" i="0" u="none" strike="noStrike" baseline="0" dirty="0">
                <a:solidFill>
                  <a:schemeClr val="tx1">
                    <a:lumMod val="65000"/>
                    <a:lumOff val="35000"/>
                  </a:schemeClr>
                </a:solidFill>
                <a:latin typeface="Montserrat" pitchFamily="2" charset="0"/>
              </a:rPr>
              <a:t>Craniofacial Research, National Institutes of Health,</a:t>
            </a:r>
            <a:r>
              <a:rPr lang="en-GB" sz="2400" b="0" i="0" u="none" strike="noStrike"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Maryland, USA</a:t>
            </a: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Oral Health, Microbiology, Immunology, Virology</a:t>
            </a:r>
          </a:p>
          <a:p>
            <a:pPr algn="l"/>
            <a:r>
              <a:rPr lang="en-GB" sz="2400" b="1" i="0" u="none" strike="noStrike" baseline="0" dirty="0">
                <a:solidFill>
                  <a:schemeClr val="tx1">
                    <a:lumMod val="65000"/>
                    <a:lumOff val="35000"/>
                  </a:schemeClr>
                </a:solidFill>
                <a:latin typeface="Montserrat" pitchFamily="2" charset="0"/>
              </a:rPr>
              <a:t>Jennifer explains the opportunities available for the next generation of dental researchers…</a:t>
            </a: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03</a:t>
            </a:r>
          </a:p>
        </p:txBody>
      </p:sp>
      <p:sp>
        <p:nvSpPr>
          <p:cNvPr id="8" name="TextBox 7">
            <a:extLst>
              <a:ext uri="{FF2B5EF4-FFF2-40B4-BE49-F238E27FC236}">
                <a16:creationId xmlns:a16="http://schemas.microsoft.com/office/drawing/2014/main" id="{634FB443-1497-755F-8524-4971A14C862F}"/>
              </a:ext>
              <a:ext uri="{C183D7F6-B498-43B3-948B-1728B52AA6E4}">
                <adec:decorative xmlns:adec="http://schemas.microsoft.com/office/drawing/2017/decorative" val="1"/>
              </a:ext>
            </a:extLst>
          </p:cNvPr>
          <p:cNvSpPr txBox="1"/>
          <p:nvPr/>
        </p:nvSpPr>
        <p:spPr>
          <a:xfrm>
            <a:off x="1140632" y="7393820"/>
            <a:ext cx="3581400" cy="830997"/>
          </a:xfrm>
          <a:prstGeom prst="rect">
            <a:avLst/>
          </a:prstGeom>
          <a:noFill/>
        </p:spPr>
        <p:txBody>
          <a:bodyPr wrap="square" rtlCol="0">
            <a:spAutoFit/>
          </a:bodyPr>
          <a:lstStyle/>
          <a:p>
            <a:pPr algn="ctr"/>
            <a:r>
              <a:rPr lang="en-GB" sz="2400" b="1" dirty="0">
                <a:latin typeface="Montserrat" pitchFamily="2" charset="0"/>
              </a:rPr>
              <a:t>Dr Jennifer </a:t>
            </a:r>
          </a:p>
          <a:p>
            <a:pPr algn="ctr"/>
            <a:r>
              <a:rPr lang="en-GB" sz="2400" b="1" dirty="0">
                <a:latin typeface="Montserrat" pitchFamily="2" charset="0"/>
              </a:rPr>
              <a:t>Webster-Cyriaque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fade">
                                      <p:cBhvr>
                                        <p:cTn id="24" dur="1000"/>
                                        <p:tgtEl>
                                          <p:spTgt spid="17">
                                            <p:txEl>
                                              <p:pRg st="3" end="3"/>
                                            </p:txEl>
                                          </p:spTgt>
                                        </p:tgtEl>
                                      </p:cBhvr>
                                    </p:animEffect>
                                    <p:anim calcmode="lin" valueType="num">
                                      <p:cBhvr>
                                        <p:cTn id="2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000"/>
                                        <p:tgtEl>
                                          <p:spTgt spid="17">
                                            <p:txEl>
                                              <p:pRg st="4" end="4"/>
                                            </p:txEl>
                                          </p:spTgt>
                                        </p:tgtEl>
                                      </p:cBhvr>
                                    </p:animEffect>
                                    <p:anim calcmode="lin" valueType="num">
                                      <p:cBhvr>
                                        <p:cTn id="3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p:cNvSpPr txBox="1">
            <a:spLocks noGrp="1"/>
          </p:cNvSpPr>
          <p:nvPr>
            <p:ph type="title" idx="4294967295"/>
          </p:nvPr>
        </p:nvSpPr>
        <p:spPr>
          <a:xfrm>
            <a:off x="8538830" y="1181100"/>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Donald</a:t>
            </a:r>
          </a:p>
        </p:txBody>
      </p:sp>
      <p:grpSp>
        <p:nvGrpSpPr>
          <p:cNvPr id="6" name="Group 6" descr="A headshot of Dr Donald L. Chi.&#10;&#10;"/>
          <p:cNvGrpSpPr>
            <a:grpSpLocks noChangeAspect="1"/>
          </p:cNvGrpSpPr>
          <p:nvPr/>
        </p:nvGrpSpPr>
        <p:grpSpPr>
          <a:xfrm>
            <a:off x="1727594" y="1897895"/>
            <a:ext cx="6112342" cy="6067517"/>
            <a:chOff x="3315388" y="-669901"/>
            <a:chExt cx="6898551" cy="7239230"/>
          </a:xfrm>
          <a:blipFill>
            <a:blip r:embed="rId4"/>
            <a:stretch>
              <a:fillRect/>
            </a:stretch>
          </a:blipFill>
        </p:grpSpPr>
        <p:sp>
          <p:nvSpPr>
            <p:cNvPr id="7" name="Freeform 7"/>
            <p:cNvSpPr/>
            <p:nvPr/>
          </p:nvSpPr>
          <p:spPr>
            <a:xfrm>
              <a:off x="3315388" y="-669901"/>
              <a:ext cx="6898551" cy="723923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6023" r="-7861"/>
              </a:stretch>
            </a:blipFill>
            <a:ln w="12700">
              <a:noFill/>
            </a:ln>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6376519" y="1100160"/>
            <a:ext cx="699726" cy="814819"/>
          </a:xfrm>
          <a:prstGeom prst="rect">
            <a:avLst/>
          </a:prstGeom>
        </p:spPr>
      </p:pic>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80011" y="2696675"/>
            <a:ext cx="8080395" cy="4708981"/>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65000"/>
                    <a:lumOff val="35000"/>
                  </a:schemeClr>
                </a:solidFill>
                <a:latin typeface="Montserrat" pitchFamily="2" charset="0"/>
              </a:rPr>
              <a:t>Professor and Associate Dean for Research, Lloyd</a:t>
            </a:r>
            <a:r>
              <a:rPr lang="en-GB" sz="2400" b="0" i="0" u="none" strike="noStrike" dirty="0">
                <a:solidFill>
                  <a:schemeClr val="tx1">
                    <a:lumMod val="65000"/>
                    <a:lumOff val="35000"/>
                  </a:schemeClr>
                </a:solidFill>
                <a:latin typeface="Montserrat" pitchFamily="2" charset="0"/>
              </a:rPr>
              <a:t> and Kay </a:t>
            </a:r>
            <a:r>
              <a:rPr lang="en-GB" sz="2400" b="0" i="0" u="none" strike="noStrike" dirty="0" err="1">
                <a:solidFill>
                  <a:schemeClr val="tx1">
                    <a:lumMod val="65000"/>
                    <a:lumOff val="35000"/>
                  </a:schemeClr>
                </a:solidFill>
                <a:latin typeface="Montserrat" pitchFamily="2" charset="0"/>
              </a:rPr>
              <a:t>Champan</a:t>
            </a:r>
            <a:r>
              <a:rPr lang="en-GB" sz="2400" b="0" i="0" u="none" strike="noStrike" dirty="0">
                <a:solidFill>
                  <a:schemeClr val="tx1">
                    <a:lumMod val="65000"/>
                    <a:lumOff val="35000"/>
                  </a:schemeClr>
                </a:solidFill>
                <a:latin typeface="Montserrat" pitchFamily="2" charset="0"/>
              </a:rPr>
              <a:t> Endowed Chair for Oral Health, School of Dentistry, University of Washington, USA</a:t>
            </a:r>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dirty="0" err="1">
                <a:solidFill>
                  <a:schemeClr val="tx1">
                    <a:lumMod val="65000"/>
                    <a:lumOff val="35000"/>
                  </a:schemeClr>
                </a:solidFill>
                <a:latin typeface="Montserrat" pitchFamily="2" charset="0"/>
              </a:rPr>
              <a:t>Pediatric</a:t>
            </a:r>
            <a:r>
              <a:rPr lang="en-GB" sz="2400" dirty="0">
                <a:solidFill>
                  <a:schemeClr val="tx1">
                    <a:lumMod val="65000"/>
                    <a:lumOff val="35000"/>
                  </a:schemeClr>
                </a:solidFill>
                <a:latin typeface="Montserrat" pitchFamily="2" charset="0"/>
              </a:rPr>
              <a:t> Dentistry, Health Services</a:t>
            </a:r>
          </a:p>
          <a:p>
            <a:pPr algn="l">
              <a:spcAft>
                <a:spcPts val="2400"/>
              </a:spcAft>
            </a:pPr>
            <a:r>
              <a:rPr lang="en-GB" sz="2400" b="1" i="0" u="none" strike="noStrike" baseline="0" dirty="0">
                <a:solidFill>
                  <a:schemeClr val="tx1">
                    <a:lumMod val="65000"/>
                    <a:lumOff val="35000"/>
                  </a:schemeClr>
                </a:solidFill>
                <a:latin typeface="Montserrat" pitchFamily="2" charset="0"/>
              </a:rPr>
              <a:t>Donald is a </a:t>
            </a:r>
            <a:r>
              <a:rPr lang="en-GB" sz="2400" b="1" i="0" u="none" strike="noStrike" baseline="0" dirty="0" err="1">
                <a:solidFill>
                  <a:schemeClr val="tx1">
                    <a:lumMod val="65000"/>
                    <a:lumOff val="35000"/>
                  </a:schemeClr>
                </a:solidFill>
                <a:latin typeface="Montserrat" pitchFamily="2" charset="0"/>
              </a:rPr>
              <a:t>pediatric</a:t>
            </a:r>
            <a:r>
              <a:rPr lang="en-GB" sz="2400" b="1" i="0" u="none" strike="noStrike" baseline="0" dirty="0">
                <a:solidFill>
                  <a:schemeClr val="tx1">
                    <a:lumMod val="65000"/>
                    <a:lumOff val="35000"/>
                  </a:schemeClr>
                </a:solidFill>
                <a:latin typeface="Montserrat" pitchFamily="2" charset="0"/>
              </a:rPr>
              <a:t> dentist whose research addresses health disparities. He works with vulnerable and marginalized communities, targeting health inequality.</a:t>
            </a:r>
          </a:p>
          <a:p>
            <a:pPr algn="l"/>
            <a:r>
              <a:rPr lang="en-GB" sz="2400" dirty="0">
                <a:solidFill>
                  <a:schemeClr val="tx1">
                    <a:lumMod val="65000"/>
                    <a:lumOff val="35000"/>
                  </a:schemeClr>
                </a:solidFill>
                <a:latin typeface="Montserrat" pitchFamily="2" charset="0"/>
              </a:rPr>
              <a:t>Learn more about Donald’s work…</a:t>
            </a:r>
          </a:p>
        </p:txBody>
      </p:sp>
      <p:sp>
        <p:nvSpPr>
          <p:cNvPr id="8" name="TextBox 7">
            <a:extLst>
              <a:ext uri="{FF2B5EF4-FFF2-40B4-BE49-F238E27FC236}">
                <a16:creationId xmlns:a16="http://schemas.microsoft.com/office/drawing/2014/main" id="{D8958219-5EDF-5979-994F-D36E3284F5C2}"/>
              </a:ext>
              <a:ext uri="{C183D7F6-B498-43B3-948B-1728B52AA6E4}">
                <adec:decorative xmlns:adec="http://schemas.microsoft.com/office/drawing/2017/decorative" val="1"/>
              </a:ext>
            </a:extLst>
          </p:cNvPr>
          <p:cNvSpPr txBox="1"/>
          <p:nvPr/>
        </p:nvSpPr>
        <p:spPr>
          <a:xfrm>
            <a:off x="1535740" y="7470563"/>
            <a:ext cx="2889485" cy="461665"/>
          </a:xfrm>
          <a:prstGeom prst="rect">
            <a:avLst/>
          </a:prstGeom>
          <a:noFill/>
        </p:spPr>
        <p:txBody>
          <a:bodyPr wrap="square" rtlCol="0">
            <a:spAutoFit/>
          </a:bodyPr>
          <a:lstStyle/>
          <a:p>
            <a:r>
              <a:rPr lang="en-GB" sz="2400" b="1" dirty="0">
                <a:latin typeface="Montserrat" pitchFamily="2" charset="0"/>
              </a:rPr>
              <a:t>Dr Donald L. Chi</a:t>
            </a: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30</a:t>
            </a:r>
          </a:p>
        </p:txBody>
      </p:sp>
    </p:spTree>
    <p:custDataLst>
      <p:tags r:id="rId1"/>
    </p:custDataLst>
    <p:extLst>
      <p:ext uri="{BB962C8B-B14F-4D97-AF65-F5344CB8AC3E}">
        <p14:creationId xmlns:p14="http://schemas.microsoft.com/office/powerpoint/2010/main" val="316112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fade">
                                      <p:cBhvr>
                                        <p:cTn id="35" dur="1000"/>
                                        <p:tgtEl>
                                          <p:spTgt spid="17">
                                            <p:txEl>
                                              <p:pRg st="4" end="4"/>
                                            </p:txEl>
                                          </p:spTgt>
                                        </p:tgtEl>
                                      </p:cBhvr>
                                    </p:animEffect>
                                    <p:anim calcmode="lin" valueType="num">
                                      <p:cBhvr>
                                        <p:cTn id="36"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31480" y="1740516"/>
            <a:ext cx="6601256" cy="640003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7" name="Title 6">
            <a:extLst>
              <a:ext uri="{FF2B5EF4-FFF2-40B4-BE49-F238E27FC236}">
                <a16:creationId xmlns:a16="http://schemas.microsoft.com/office/drawing/2014/main" id="{649AE0B9-4D91-76B9-C28F-935C376EA1A5}"/>
              </a:ext>
            </a:extLst>
          </p:cNvPr>
          <p:cNvSpPr txBox="1">
            <a:spLocks noGrp="1"/>
          </p:cNvSpPr>
          <p:nvPr>
            <p:ph type="title" idx="4294967295"/>
          </p:nvPr>
        </p:nvSpPr>
        <p:spPr>
          <a:xfrm>
            <a:off x="1083176" y="1320674"/>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Donald’s research </a:t>
            </a:r>
          </a:p>
        </p:txBody>
      </p:sp>
      <p:sp>
        <p:nvSpPr>
          <p:cNvPr id="9" name="TextBox 8">
            <a:extLst>
              <a:ext uri="{FF2B5EF4-FFF2-40B4-BE49-F238E27FC236}">
                <a16:creationId xmlns:a16="http://schemas.microsoft.com/office/drawing/2014/main" id="{DC73FCDC-0BAB-6F78-C85F-2E9F22847E94}"/>
              </a:ext>
              <a:ext uri="{C183D7F6-B498-43B3-948B-1728B52AA6E4}">
                <adec:decorative xmlns:adec="http://schemas.microsoft.com/office/drawing/2017/decorative" val="0"/>
              </a:ext>
            </a:extLst>
          </p:cNvPr>
          <p:cNvSpPr txBox="1"/>
          <p:nvPr/>
        </p:nvSpPr>
        <p:spPr>
          <a:xfrm>
            <a:off x="1043552" y="2502069"/>
            <a:ext cx="9073853" cy="5509200"/>
          </a:xfrm>
          <a:prstGeom prst="rect">
            <a:avLst/>
          </a:prstGeom>
          <a:noFill/>
        </p:spPr>
        <p:txBody>
          <a:bodyPr wrap="square" rtlCol="0">
            <a:spAutoFit/>
          </a:bodyPr>
          <a:lstStyle/>
          <a:p>
            <a:pPr>
              <a:spcAft>
                <a:spcPts val="2400"/>
              </a:spcAft>
            </a:pPr>
            <a:r>
              <a:rPr lang="en-GB" sz="2400" dirty="0">
                <a:solidFill>
                  <a:schemeClr val="accent1">
                    <a:lumMod val="50000"/>
                  </a:schemeClr>
                </a:solidFill>
                <a:latin typeface="Montserrat" pitchFamily="2" charset="0"/>
              </a:rPr>
              <a:t>“Many individuals from </a:t>
            </a:r>
            <a:r>
              <a:rPr lang="en-GB" sz="2400" b="1" dirty="0">
                <a:solidFill>
                  <a:schemeClr val="accent1">
                    <a:lumMod val="50000"/>
                  </a:schemeClr>
                </a:solidFill>
                <a:latin typeface="Montserrat" pitchFamily="2" charset="0"/>
              </a:rPr>
              <a:t>vulnerable</a:t>
            </a:r>
            <a:r>
              <a:rPr lang="en-GB" sz="2400" dirty="0">
                <a:solidFill>
                  <a:schemeClr val="accent1">
                    <a:lumMod val="50000"/>
                  </a:schemeClr>
                </a:solidFill>
                <a:latin typeface="Montserrat" pitchFamily="2" charset="0"/>
              </a:rPr>
              <a:t> communities have similar experiences. These include difficulties accessing dental care, high sugar diets, and inadequate fluoride exposure – all of which pose </a:t>
            </a:r>
            <a:r>
              <a:rPr lang="en-GB" sz="2400" b="1" dirty="0">
                <a:solidFill>
                  <a:schemeClr val="accent1">
                    <a:lumMod val="50000"/>
                  </a:schemeClr>
                </a:solidFill>
                <a:latin typeface="Montserrat" pitchFamily="2" charset="0"/>
              </a:rPr>
              <a:t>risks </a:t>
            </a:r>
            <a:r>
              <a:rPr lang="en-GB" sz="2400" dirty="0">
                <a:solidFill>
                  <a:schemeClr val="accent1">
                    <a:lumMod val="50000"/>
                  </a:schemeClr>
                </a:solidFill>
                <a:latin typeface="Montserrat" pitchFamily="2" charset="0"/>
              </a:rPr>
              <a:t>for their oral health.</a:t>
            </a:r>
          </a:p>
          <a:p>
            <a:pPr>
              <a:spcAft>
                <a:spcPts val="2400"/>
              </a:spcAft>
            </a:pPr>
            <a:r>
              <a:rPr lang="en-GB" sz="2400" dirty="0">
                <a:solidFill>
                  <a:schemeClr val="accent1">
                    <a:lumMod val="50000"/>
                  </a:schemeClr>
                </a:solidFill>
                <a:latin typeface="Montserrat" pitchFamily="2" charset="0"/>
              </a:rPr>
              <a:t>“Oral </a:t>
            </a:r>
            <a:r>
              <a:rPr lang="en-GB" sz="2400" b="1" dirty="0">
                <a:solidFill>
                  <a:schemeClr val="accent1">
                    <a:lumMod val="50000"/>
                  </a:schemeClr>
                </a:solidFill>
                <a:latin typeface="Montserrat" pitchFamily="2" charset="0"/>
              </a:rPr>
              <a:t>health inequities </a:t>
            </a:r>
            <a:r>
              <a:rPr lang="en-GB" sz="2400" dirty="0">
                <a:solidFill>
                  <a:schemeClr val="accent1">
                    <a:lumMod val="50000"/>
                  </a:schemeClr>
                </a:solidFill>
                <a:latin typeface="Montserrat" pitchFamily="2" charset="0"/>
              </a:rPr>
              <a:t>in childhood can lead to pain, missing teeth, hospitalizations, systemic diseases and missed school days. These factors have </a:t>
            </a:r>
            <a:r>
              <a:rPr lang="en-GB" sz="2400" b="1" dirty="0">
                <a:solidFill>
                  <a:schemeClr val="accent1">
                    <a:lumMod val="50000"/>
                  </a:schemeClr>
                </a:solidFill>
                <a:latin typeface="Montserrat" pitchFamily="2" charset="0"/>
              </a:rPr>
              <a:t>lifelong consequences</a:t>
            </a:r>
            <a:r>
              <a:rPr lang="en-GB" sz="2400" dirty="0">
                <a:solidFill>
                  <a:schemeClr val="accent1">
                    <a:lumMod val="50000"/>
                  </a:schemeClr>
                </a:solidFill>
                <a:latin typeface="Montserrat" pitchFamily="2" charset="0"/>
              </a:rPr>
              <a:t>, many of which are irreversible.</a:t>
            </a:r>
          </a:p>
          <a:p>
            <a:pPr algn="l">
              <a:spcAft>
                <a:spcPts val="2400"/>
              </a:spcAft>
            </a:pPr>
            <a:r>
              <a:rPr lang="en-GB" sz="2400" b="0" i="0" u="none" strike="noStrike" baseline="0" dirty="0">
                <a:solidFill>
                  <a:schemeClr val="accent1">
                    <a:lumMod val="50000"/>
                  </a:schemeClr>
                </a:solidFill>
                <a:latin typeface="Montserrat" pitchFamily="2" charset="0"/>
              </a:rPr>
              <a:t>“It’s an absolute </a:t>
            </a:r>
            <a:r>
              <a:rPr lang="en-GB" sz="2400" b="1" i="0" u="none" strike="noStrike" baseline="0" dirty="0">
                <a:solidFill>
                  <a:schemeClr val="accent1">
                    <a:lumMod val="50000"/>
                  </a:schemeClr>
                </a:solidFill>
                <a:latin typeface="Montserrat" pitchFamily="2" charset="0"/>
              </a:rPr>
              <a:t>joy</a:t>
            </a:r>
            <a:r>
              <a:rPr lang="en-GB" sz="2400" b="0" i="0" u="none" strike="noStrike" baseline="0" dirty="0">
                <a:solidFill>
                  <a:schemeClr val="accent1">
                    <a:lumMod val="50000"/>
                  </a:schemeClr>
                </a:solidFill>
                <a:latin typeface="Montserrat" pitchFamily="2" charset="0"/>
              </a:rPr>
              <a:t> working with children though </a:t>
            </a:r>
            <a:r>
              <a:rPr lang="en-GB" sz="2400" b="1" i="0" u="none" strike="noStrike" baseline="0" dirty="0" err="1">
                <a:solidFill>
                  <a:schemeClr val="accent1">
                    <a:lumMod val="50000"/>
                  </a:schemeClr>
                </a:solidFill>
                <a:latin typeface="Montserrat" pitchFamily="2" charset="0"/>
              </a:rPr>
              <a:t>pediatric</a:t>
            </a:r>
            <a:r>
              <a:rPr lang="en-GB" sz="2400" b="1" i="0" u="none" strike="noStrike" baseline="0" dirty="0">
                <a:solidFill>
                  <a:schemeClr val="accent1">
                    <a:lumMod val="50000"/>
                  </a:schemeClr>
                </a:solidFill>
                <a:latin typeface="Montserrat" pitchFamily="2" charset="0"/>
              </a:rPr>
              <a:t> </a:t>
            </a:r>
            <a:r>
              <a:rPr lang="en-GB" sz="2400" i="0" u="none" strike="noStrike" baseline="0" dirty="0">
                <a:solidFill>
                  <a:schemeClr val="accent1">
                    <a:lumMod val="50000"/>
                  </a:schemeClr>
                </a:solidFill>
                <a:latin typeface="Montserrat" pitchFamily="2" charset="0"/>
              </a:rPr>
              <a:t>dentistry</a:t>
            </a:r>
            <a:r>
              <a:rPr lang="en-GB" sz="2400" b="0" i="0" u="none" strike="noStrike" baseline="0" dirty="0">
                <a:solidFill>
                  <a:schemeClr val="accent1">
                    <a:lumMod val="50000"/>
                  </a:schemeClr>
                </a:solidFill>
                <a:latin typeface="Montserrat" pitchFamily="2" charset="0"/>
              </a:rPr>
              <a:t>. My research is aimed at </a:t>
            </a:r>
            <a:r>
              <a:rPr lang="en-GB" sz="2400" b="1" i="0" u="none" strike="noStrike" baseline="0" dirty="0">
                <a:solidFill>
                  <a:schemeClr val="accent1">
                    <a:lumMod val="50000"/>
                  </a:schemeClr>
                </a:solidFill>
                <a:latin typeface="Montserrat" pitchFamily="2" charset="0"/>
              </a:rPr>
              <a:t>breaking the disease cycle</a:t>
            </a:r>
            <a:r>
              <a:rPr lang="en-GB" sz="2400" b="0" i="0" u="none" strike="noStrike" baseline="0" dirty="0">
                <a:solidFill>
                  <a:schemeClr val="accent1">
                    <a:lumMod val="50000"/>
                  </a:schemeClr>
                </a:solidFill>
                <a:latin typeface="Montserrat" pitchFamily="2" charset="0"/>
              </a:rPr>
              <a:t>. Conducting research that has a positive impact on vulnerable families is something I am very proud of.”</a:t>
            </a:r>
            <a:endParaRPr lang="en-GB" sz="2400" dirty="0">
              <a:solidFill>
                <a:schemeClr val="accent1">
                  <a:lumMod val="50000"/>
                </a:schemeClr>
              </a:solidFill>
              <a:latin typeface="Montserrat" pitchFamily="2" charset="0"/>
            </a:endParaRPr>
          </a:p>
        </p:txBody>
      </p:sp>
      <p:sp>
        <p:nvSpPr>
          <p:cNvPr id="6" name="Rectangle: Rounded Corners 5" descr="A young boy is lying back on a dentist's chair. His mouth bis open wide and a dentist is examining his teeth.">
            <a:extLst>
              <a:ext uri="{FF2B5EF4-FFF2-40B4-BE49-F238E27FC236}">
                <a16:creationId xmlns:a16="http://schemas.microsoft.com/office/drawing/2014/main" id="{7A68A936-D8AA-90B0-9306-41A0219FEE00}"/>
              </a:ext>
            </a:extLst>
          </p:cNvPr>
          <p:cNvSpPr/>
          <p:nvPr/>
        </p:nvSpPr>
        <p:spPr>
          <a:xfrm>
            <a:off x="10947330" y="2154572"/>
            <a:ext cx="6305393" cy="5503528"/>
          </a:xfrm>
          <a:prstGeom prst="roundRect">
            <a:avLst/>
          </a:prstGeom>
          <a:blipFill>
            <a:blip r:embed="rId4"/>
            <a:stretch>
              <a:fillRect r="-2561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6DCB395-BBA8-E118-D4E1-A3B106388184}"/>
              </a:ext>
              <a:ext uri="{C183D7F6-B498-43B3-948B-1728B52AA6E4}">
                <adec:decorative xmlns:adec="http://schemas.microsoft.com/office/drawing/2017/decorative" val="0"/>
              </a:ext>
            </a:extLst>
          </p:cNvPr>
          <p:cNvSpPr txBox="1"/>
          <p:nvPr/>
        </p:nvSpPr>
        <p:spPr>
          <a:xfrm>
            <a:off x="14090033" y="7711574"/>
            <a:ext cx="9144000" cy="307777"/>
          </a:xfrm>
          <a:prstGeom prst="rect">
            <a:avLst/>
          </a:prstGeom>
          <a:noFill/>
        </p:spPr>
        <p:txBody>
          <a:bodyPr wrap="square">
            <a:spAutoFit/>
          </a:bodyPr>
          <a:lstStyle/>
          <a:p>
            <a:r>
              <a:rPr lang="en-GB" sz="1400" b="0" i="1" u="none" strike="noStrike" baseline="0" dirty="0">
                <a:solidFill>
                  <a:srgbClr val="FFFFFF"/>
                </a:solidFill>
              </a:rPr>
              <a:t>© santypan/Shutterstock.com</a:t>
            </a:r>
            <a:endParaRPr lang="en-GB" sz="1400" dirty="0"/>
          </a:p>
        </p:txBody>
      </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31</a:t>
            </a:r>
          </a:p>
        </p:txBody>
      </p:sp>
    </p:spTree>
    <p:custDataLst>
      <p:tags r:id="rId1"/>
    </p:custDataLst>
    <p:extLst>
      <p:ext uri="{BB962C8B-B14F-4D97-AF65-F5344CB8AC3E}">
        <p14:creationId xmlns:p14="http://schemas.microsoft.com/office/powerpoint/2010/main" val="26427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9" name="Title 8">
            <a:extLst>
              <a:ext uri="{FF2B5EF4-FFF2-40B4-BE49-F238E27FC236}">
                <a16:creationId xmlns:a16="http://schemas.microsoft.com/office/drawing/2014/main" id="{5FDCFAE9-6F51-9E21-AE9F-966F7A6BA044}"/>
              </a:ext>
            </a:extLst>
          </p:cNvPr>
          <p:cNvSpPr txBox="1">
            <a:spLocks noGrp="1"/>
          </p:cNvSpPr>
          <p:nvPr>
            <p:ph type="title" idx="4294967295"/>
          </p:nvPr>
        </p:nvSpPr>
        <p:spPr>
          <a:xfrm>
            <a:off x="8576808" y="1797617"/>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Donald says…</a:t>
            </a:r>
          </a:p>
        </p:txBody>
      </p:sp>
      <p:grpSp>
        <p:nvGrpSpPr>
          <p:cNvPr id="6" name="Group 6" descr="A headshot of Dr Donald L. Chi.&#10;"/>
          <p:cNvGrpSpPr>
            <a:grpSpLocks noChangeAspect="1"/>
          </p:cNvGrpSpPr>
          <p:nvPr/>
        </p:nvGrpSpPr>
        <p:grpSpPr>
          <a:xfrm>
            <a:off x="1727594" y="1897895"/>
            <a:ext cx="6112342" cy="6067517"/>
            <a:chOff x="3315388" y="-669901"/>
            <a:chExt cx="6898551" cy="7239230"/>
          </a:xfrm>
          <a:blipFill>
            <a:blip r:embed="rId3"/>
            <a:stretch>
              <a:fillRect/>
            </a:stretch>
          </a:blipFill>
        </p:grpSpPr>
        <p:sp>
          <p:nvSpPr>
            <p:cNvPr id="7" name="Freeform 7"/>
            <p:cNvSpPr/>
            <p:nvPr/>
          </p:nvSpPr>
          <p:spPr>
            <a:xfrm>
              <a:off x="3315388" y="-669901"/>
              <a:ext cx="6898551" cy="723923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46023" r="-7861"/>
              </a:stretch>
            </a:blipFill>
            <a:ln w="12700">
              <a:noFill/>
            </a:ln>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6376519" y="1100160"/>
            <a:ext cx="699726" cy="814819"/>
          </a:xfrm>
          <a:prstGeom prst="rect">
            <a:avLst/>
          </a:prstGeom>
        </p:spPr>
      </p:pic>
      <p:sp>
        <p:nvSpPr>
          <p:cNvPr id="8" name="TextBox 7">
            <a:extLst>
              <a:ext uri="{FF2B5EF4-FFF2-40B4-BE49-F238E27FC236}">
                <a16:creationId xmlns:a16="http://schemas.microsoft.com/office/drawing/2014/main" id="{D8958219-5EDF-5979-994F-D36E3284F5C2}"/>
              </a:ext>
              <a:ext uri="{C183D7F6-B498-43B3-948B-1728B52AA6E4}">
                <adec:decorative xmlns:adec="http://schemas.microsoft.com/office/drawing/2017/decorative" val="1"/>
              </a:ext>
            </a:extLst>
          </p:cNvPr>
          <p:cNvSpPr txBox="1"/>
          <p:nvPr/>
        </p:nvSpPr>
        <p:spPr>
          <a:xfrm>
            <a:off x="1535740" y="7470563"/>
            <a:ext cx="2889485" cy="461665"/>
          </a:xfrm>
          <a:prstGeom prst="rect">
            <a:avLst/>
          </a:prstGeom>
          <a:noFill/>
        </p:spPr>
        <p:txBody>
          <a:bodyPr wrap="square" rtlCol="0">
            <a:spAutoFit/>
          </a:bodyPr>
          <a:lstStyle/>
          <a:p>
            <a:r>
              <a:rPr lang="en-GB" sz="2400" b="1" dirty="0">
                <a:latin typeface="Montserrat" pitchFamily="2" charset="0"/>
              </a:rPr>
              <a:t>Dr Donald L. Chi</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538830" y="3258752"/>
            <a:ext cx="8021576" cy="3724096"/>
          </a:xfrm>
          <a:prstGeom prst="rect">
            <a:avLst/>
          </a:prstGeom>
          <a:noFill/>
        </p:spPr>
        <p:txBody>
          <a:bodyPr wrap="square" rtlCol="0">
            <a:spAutoFit/>
          </a:bodyPr>
          <a:lstStyle/>
          <a:p>
            <a:pPr algn="l">
              <a:spcAft>
                <a:spcPts val="2400"/>
              </a:spcAft>
            </a:pPr>
            <a:r>
              <a:rPr lang="en-GB" sz="2800" b="0" i="0" u="none" strike="noStrike" baseline="0" dirty="0">
                <a:solidFill>
                  <a:schemeClr val="accent1">
                    <a:lumMod val="50000"/>
                  </a:schemeClr>
                </a:solidFill>
                <a:latin typeface="Montserrat" pitchFamily="2" charset="0"/>
              </a:rPr>
              <a:t>“A career in </a:t>
            </a:r>
            <a:r>
              <a:rPr lang="en-GB" sz="2800" b="0" i="0" u="none" strike="noStrike" baseline="0" dirty="0" err="1">
                <a:solidFill>
                  <a:schemeClr val="accent1">
                    <a:lumMod val="50000"/>
                  </a:schemeClr>
                </a:solidFill>
                <a:latin typeface="Montserrat" pitchFamily="2" charset="0"/>
              </a:rPr>
              <a:t>pediatric</a:t>
            </a:r>
            <a:r>
              <a:rPr lang="en-GB" sz="2800" b="0" i="0" u="none" strike="noStrike" baseline="0" dirty="0">
                <a:solidFill>
                  <a:schemeClr val="accent1">
                    <a:lumMod val="50000"/>
                  </a:schemeClr>
                </a:solidFill>
                <a:latin typeface="Montserrat" pitchFamily="2" charset="0"/>
              </a:rPr>
              <a:t> dentistry summed up in one word? </a:t>
            </a:r>
            <a:r>
              <a:rPr lang="en-GB" sz="2800" b="1" i="0" u="none" strike="noStrike" baseline="0" dirty="0">
                <a:solidFill>
                  <a:schemeClr val="accent1">
                    <a:lumMod val="50000"/>
                  </a:schemeClr>
                </a:solidFill>
                <a:latin typeface="Montserrat" pitchFamily="2" charset="0"/>
              </a:rPr>
              <a:t>Opportunities</a:t>
            </a:r>
            <a:endParaRPr lang="en-GB" sz="2800" b="0" i="0" u="none" strike="sngStrike" baseline="0" dirty="0">
              <a:solidFill>
                <a:srgbClr val="FF0000"/>
              </a:solidFill>
              <a:latin typeface="Montserrat" pitchFamily="2" charset="0"/>
            </a:endParaRPr>
          </a:p>
          <a:p>
            <a:pPr algn="l">
              <a:spcAft>
                <a:spcPts val="2400"/>
              </a:spcAft>
            </a:pPr>
            <a:r>
              <a:rPr lang="en-GB" sz="2800" i="1" dirty="0">
                <a:solidFill>
                  <a:schemeClr val="accent1">
                    <a:lumMod val="50000"/>
                  </a:schemeClr>
                </a:solidFill>
                <a:latin typeface="Montserrat" pitchFamily="2" charset="0"/>
              </a:rPr>
              <a:t>My top tip:</a:t>
            </a:r>
          </a:p>
          <a:p>
            <a:pPr algn="l">
              <a:spcAft>
                <a:spcPts val="2400"/>
              </a:spcAft>
            </a:pPr>
            <a:r>
              <a:rPr lang="en-GB" sz="2800" i="0" u="none" strike="noStrike" baseline="0" dirty="0">
                <a:solidFill>
                  <a:schemeClr val="accent1">
                    <a:lumMod val="50000"/>
                  </a:schemeClr>
                </a:solidFill>
                <a:latin typeface="Montserrat" pitchFamily="2" charset="0"/>
              </a:rPr>
              <a:t>Hone your </a:t>
            </a:r>
            <a:r>
              <a:rPr lang="en-GB" sz="2800" b="1" i="0" u="none" strike="noStrike" baseline="0" dirty="0">
                <a:solidFill>
                  <a:schemeClr val="accent1">
                    <a:lumMod val="50000"/>
                  </a:schemeClr>
                </a:solidFill>
                <a:latin typeface="Montserrat" pitchFamily="2" charset="0"/>
              </a:rPr>
              <a:t>thinking</a:t>
            </a:r>
            <a:r>
              <a:rPr lang="en-GB" sz="2800" i="0" u="none" strike="noStrike" baseline="0" dirty="0">
                <a:solidFill>
                  <a:schemeClr val="accent1">
                    <a:lumMod val="50000"/>
                  </a:schemeClr>
                </a:solidFill>
                <a:latin typeface="Montserrat" pitchFamily="2" charset="0"/>
              </a:rPr>
              <a:t> and </a:t>
            </a:r>
            <a:r>
              <a:rPr lang="en-GB" sz="2800" b="1" i="0" u="none" strike="noStrike" baseline="0" dirty="0">
                <a:solidFill>
                  <a:schemeClr val="accent1">
                    <a:lumMod val="50000"/>
                  </a:schemeClr>
                </a:solidFill>
                <a:latin typeface="Montserrat" pitchFamily="2" charset="0"/>
              </a:rPr>
              <a:t>writing </a:t>
            </a:r>
            <a:r>
              <a:rPr lang="en-GB" sz="2800" i="0" u="none" strike="noStrike" baseline="0" dirty="0">
                <a:solidFill>
                  <a:schemeClr val="accent1">
                    <a:lumMod val="50000"/>
                  </a:schemeClr>
                </a:solidFill>
                <a:latin typeface="Montserrat" pitchFamily="2" charset="0"/>
              </a:rPr>
              <a:t>skills, </a:t>
            </a:r>
            <a:r>
              <a:rPr lang="en-GB" sz="2800" b="1" i="0" u="none" strike="noStrike" baseline="0" dirty="0">
                <a:solidFill>
                  <a:schemeClr val="accent1">
                    <a:lumMod val="50000"/>
                  </a:schemeClr>
                </a:solidFill>
                <a:latin typeface="Montserrat" pitchFamily="2" charset="0"/>
              </a:rPr>
              <a:t>read </a:t>
            </a:r>
            <a:r>
              <a:rPr lang="en-GB" sz="2800" i="0" u="none" strike="noStrike" baseline="0" dirty="0">
                <a:solidFill>
                  <a:schemeClr val="accent1">
                    <a:lumMod val="50000"/>
                  </a:schemeClr>
                </a:solidFill>
                <a:latin typeface="Montserrat" pitchFamily="2" charset="0"/>
              </a:rPr>
              <a:t>broadly, and when communicating with others, </a:t>
            </a:r>
            <a:r>
              <a:rPr lang="en-GB" sz="2800" b="1" i="0" u="none" strike="noStrike" baseline="0" dirty="0">
                <a:solidFill>
                  <a:schemeClr val="accent1">
                    <a:lumMod val="50000"/>
                  </a:schemeClr>
                </a:solidFill>
                <a:latin typeface="Montserrat" pitchFamily="2" charset="0"/>
              </a:rPr>
              <a:t>practice </a:t>
            </a:r>
            <a:r>
              <a:rPr lang="en-GB" sz="2800" i="0" u="none" strike="noStrike" baseline="0" dirty="0">
                <a:solidFill>
                  <a:schemeClr val="accent1">
                    <a:lumMod val="50000"/>
                  </a:schemeClr>
                </a:solidFill>
                <a:latin typeface="Montserrat" pitchFamily="2" charset="0"/>
              </a:rPr>
              <a:t>conveying the </a:t>
            </a:r>
            <a:r>
              <a:rPr lang="en-GB" sz="2800" b="1" i="0" u="none" strike="noStrike" baseline="0" dirty="0">
                <a:solidFill>
                  <a:schemeClr val="accent1">
                    <a:lumMod val="50000"/>
                  </a:schemeClr>
                </a:solidFill>
                <a:latin typeface="Montserrat" pitchFamily="2" charset="0"/>
              </a:rPr>
              <a:t>big picture </a:t>
            </a:r>
            <a:r>
              <a:rPr lang="en-GB" sz="2800" i="0" u="none" strike="noStrike" baseline="0" dirty="0">
                <a:solidFill>
                  <a:schemeClr val="accent1">
                    <a:lumMod val="50000"/>
                  </a:schemeClr>
                </a:solidFill>
                <a:latin typeface="Montserrat" pitchFamily="2" charset="0"/>
              </a:rPr>
              <a:t>first.”</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32</a:t>
            </a:r>
          </a:p>
        </p:txBody>
      </p:sp>
    </p:spTree>
    <p:custDataLst>
      <p:tags r:id="rId1"/>
    </p:custDataLst>
    <p:extLst>
      <p:ext uri="{BB962C8B-B14F-4D97-AF65-F5344CB8AC3E}">
        <p14:creationId xmlns:p14="http://schemas.microsoft.com/office/powerpoint/2010/main" val="237047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384182" y="1583128"/>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Caroline</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33</a:t>
            </a:r>
          </a:p>
        </p:txBody>
      </p:sp>
      <p:sp>
        <p:nvSpPr>
          <p:cNvPr id="6" name="Rectangle: Rounded Corners 5" descr="A headshot of Dr Caroline Shiboski.&#10;">
            <a:extLst>
              <a:ext uri="{FF2B5EF4-FFF2-40B4-BE49-F238E27FC236}">
                <a16:creationId xmlns:a16="http://schemas.microsoft.com/office/drawing/2014/main" id="{8D13230F-E369-1789-ECA6-DF57A4B92F64}"/>
              </a:ext>
            </a:extLst>
          </p:cNvPr>
          <p:cNvSpPr/>
          <p:nvPr/>
        </p:nvSpPr>
        <p:spPr>
          <a:xfrm>
            <a:off x="2892135" y="1914979"/>
            <a:ext cx="5003330" cy="5858297"/>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371892" y="3250673"/>
            <a:ext cx="8080395" cy="3600986"/>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65000"/>
                    <a:lumOff val="35000"/>
                  </a:schemeClr>
                </a:solidFill>
                <a:latin typeface="Montserrat" pitchFamily="2" charset="0"/>
              </a:rPr>
              <a:t>School of Dentistry, University of California San Francisco, USA</a:t>
            </a:r>
          </a:p>
          <a:p>
            <a:pPr algn="l"/>
            <a:r>
              <a:rPr lang="en-GB" sz="2400" b="1" i="0" u="none" strike="noStrike" baseline="0" dirty="0">
                <a:solidFill>
                  <a:schemeClr val="tx1">
                    <a:lumMod val="65000"/>
                    <a:lumOff val="35000"/>
                  </a:schemeClr>
                </a:solidFill>
                <a:latin typeface="Montserrat" pitchFamily="2" charset="0"/>
              </a:rPr>
              <a:t>Fields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Orofacial Science, Oral Medicine, Epidemiology</a:t>
            </a:r>
          </a:p>
          <a:p>
            <a:pPr algn="l">
              <a:spcAft>
                <a:spcPts val="2400"/>
              </a:spcAft>
            </a:pPr>
            <a:r>
              <a:rPr lang="en-GB" sz="2400" b="1" i="0" u="none" strike="noStrike" baseline="0" dirty="0">
                <a:solidFill>
                  <a:schemeClr val="tx1">
                    <a:lumMod val="65000"/>
                    <a:lumOff val="35000"/>
                  </a:schemeClr>
                </a:solidFill>
                <a:latin typeface="Montserrat" pitchFamily="2" charset="0"/>
              </a:rPr>
              <a:t>Caroline studies how immune dysfunction can manifest in oral health problems.</a:t>
            </a:r>
            <a:endParaRPr lang="en-GB" sz="2400" b="1"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Caroline’s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379720" y="7506436"/>
            <a:ext cx="4548081" cy="461665"/>
          </a:xfrm>
          <a:prstGeom prst="rect">
            <a:avLst/>
          </a:prstGeom>
          <a:noFill/>
        </p:spPr>
        <p:txBody>
          <a:bodyPr wrap="square" rtlCol="0">
            <a:spAutoFit/>
          </a:bodyPr>
          <a:lstStyle/>
          <a:p>
            <a:pPr algn="l"/>
            <a:r>
              <a:rPr lang="en-GB" sz="2400" b="1" i="0" u="none" strike="noStrike" baseline="0" dirty="0">
                <a:latin typeface="Montserrat-Black"/>
              </a:rPr>
              <a:t>Dr Caroline Shiboski</a:t>
            </a:r>
            <a:endParaRPr lang="en-GB" sz="2400" b="1" dirty="0"/>
          </a:p>
        </p:txBody>
      </p:sp>
    </p:spTree>
    <p:custDataLst>
      <p:tags r:id="rId1"/>
    </p:custDataLst>
    <p:extLst>
      <p:ext uri="{BB962C8B-B14F-4D97-AF65-F5344CB8AC3E}">
        <p14:creationId xmlns:p14="http://schemas.microsoft.com/office/powerpoint/2010/main" val="160390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1000"/>
                                        <p:tgtEl>
                                          <p:spTgt spid="17">
                                            <p:txEl>
                                              <p:pRg st="3" end="3"/>
                                            </p:txEl>
                                          </p:spTgt>
                                        </p:tgtEl>
                                      </p:cBhvr>
                                    </p:animEffect>
                                    <p:anim calcmode="lin" valueType="num">
                                      <p:cBhvr>
                                        <p:cTn id="2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fade">
                                      <p:cBhvr>
                                        <p:cTn id="33" dur="1000"/>
                                        <p:tgtEl>
                                          <p:spTgt spid="17">
                                            <p:txEl>
                                              <p:pRg st="4" end="4"/>
                                            </p:txEl>
                                          </p:spTgt>
                                        </p:tgtEl>
                                      </p:cBhvr>
                                    </p:animEffect>
                                    <p:anim calcmode="lin" valueType="num">
                                      <p:cBhvr>
                                        <p:cTn id="34"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946958" y="1409701"/>
            <a:ext cx="6601256" cy="5410200"/>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itle 8">
            <a:extLst>
              <a:ext uri="{FF2B5EF4-FFF2-40B4-BE49-F238E27FC236}">
                <a16:creationId xmlns:a16="http://schemas.microsoft.com/office/drawing/2014/main" id="{E45AE0FE-BA36-E6B1-AC7E-ED9149D50394}"/>
              </a:ext>
            </a:extLst>
          </p:cNvPr>
          <p:cNvSpPr txBox="1">
            <a:spLocks noGrp="1"/>
          </p:cNvSpPr>
          <p:nvPr>
            <p:ph type="title" idx="4294967295"/>
          </p:nvPr>
        </p:nvSpPr>
        <p:spPr>
          <a:xfrm>
            <a:off x="930406" y="1105933"/>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Caroline’s research </a:t>
            </a:r>
          </a:p>
        </p:txBody>
      </p:sp>
      <p:sp>
        <p:nvSpPr>
          <p:cNvPr id="6" name="TextBox 5">
            <a:extLst>
              <a:ext uri="{FF2B5EF4-FFF2-40B4-BE49-F238E27FC236}">
                <a16:creationId xmlns:a16="http://schemas.microsoft.com/office/drawing/2014/main" id="{4E202DC5-4AB1-7A67-4A5A-AC296A7ADDF8}"/>
              </a:ext>
              <a:ext uri="{C183D7F6-B498-43B3-948B-1728B52AA6E4}">
                <adec:decorative xmlns:adec="http://schemas.microsoft.com/office/drawing/2017/decorative" val="0"/>
              </a:ext>
            </a:extLst>
          </p:cNvPr>
          <p:cNvSpPr txBox="1"/>
          <p:nvPr/>
        </p:nvSpPr>
        <p:spPr>
          <a:xfrm>
            <a:off x="930406" y="2327344"/>
            <a:ext cx="9770855" cy="5509200"/>
          </a:xfrm>
          <a:prstGeom prst="rect">
            <a:avLst/>
          </a:prstGeom>
          <a:noFill/>
        </p:spPr>
        <p:txBody>
          <a:bodyPr wrap="square" rtlCol="0">
            <a:spAutoFit/>
          </a:bodyPr>
          <a:lstStyle/>
          <a:p>
            <a:pPr algn="l">
              <a:spcAft>
                <a:spcPts val="2400"/>
              </a:spcAft>
            </a:pPr>
            <a:r>
              <a:rPr lang="en-GB" sz="2400" b="0" i="0" u="none" strike="noStrike" baseline="0" dirty="0">
                <a:solidFill>
                  <a:schemeClr val="accent1">
                    <a:lumMod val="50000"/>
                  </a:schemeClr>
                </a:solidFill>
                <a:latin typeface="Montserrat" pitchFamily="2" charset="0"/>
              </a:rPr>
              <a:t>“If a person’s </a:t>
            </a:r>
            <a:r>
              <a:rPr lang="en-GB" sz="2400" b="1" i="0" u="none" strike="noStrike" baseline="0" dirty="0">
                <a:solidFill>
                  <a:schemeClr val="accent1">
                    <a:lumMod val="50000"/>
                  </a:schemeClr>
                </a:solidFill>
                <a:latin typeface="Montserrat" pitchFamily="2" charset="0"/>
              </a:rPr>
              <a:t>immune system </a:t>
            </a:r>
            <a:r>
              <a:rPr lang="en-GB" sz="2400" b="0" i="0" u="none" strike="noStrike" baseline="0" dirty="0">
                <a:solidFill>
                  <a:schemeClr val="accent1">
                    <a:lumMod val="50000"/>
                  </a:schemeClr>
                </a:solidFill>
                <a:latin typeface="Montserrat" pitchFamily="2" charset="0"/>
              </a:rPr>
              <a:t>is weak, they may develop more infections (from either bacteria, viruses or fungi), and some of these infections can happen in the mouth. </a:t>
            </a:r>
          </a:p>
          <a:p>
            <a:pPr algn="l">
              <a:spcAft>
                <a:spcPts val="2400"/>
              </a:spcAft>
            </a:pPr>
            <a:r>
              <a:rPr lang="en-GB" sz="2400" b="0" i="0" u="none" strike="noStrike" baseline="0" dirty="0">
                <a:solidFill>
                  <a:schemeClr val="accent1">
                    <a:lumMod val="50000"/>
                  </a:schemeClr>
                </a:solidFill>
                <a:latin typeface="Montserrat" pitchFamily="2" charset="0"/>
              </a:rPr>
              <a:t>“The immune system can also be overactive, when a person has an </a:t>
            </a:r>
            <a:r>
              <a:rPr lang="en-GB" sz="2400" b="1" i="0" u="none" strike="noStrike" baseline="0" dirty="0">
                <a:solidFill>
                  <a:schemeClr val="accent1">
                    <a:lumMod val="50000"/>
                  </a:schemeClr>
                </a:solidFill>
                <a:latin typeface="Montserrat" pitchFamily="2" charset="0"/>
              </a:rPr>
              <a:t>autoimmune disease</a:t>
            </a:r>
            <a:r>
              <a:rPr lang="en-GB" sz="2400" b="0" i="0" u="none" strike="noStrike" baseline="0" dirty="0">
                <a:solidFill>
                  <a:schemeClr val="accent1">
                    <a:lumMod val="50000"/>
                  </a:schemeClr>
                </a:solidFill>
                <a:latin typeface="Montserrat" pitchFamily="2" charset="0"/>
              </a:rPr>
              <a:t>. There are many different autoimmune diseases, with each one affecting a different part of the body that is being attacked by </a:t>
            </a:r>
            <a:r>
              <a:rPr lang="en-GB" sz="2400" b="1" i="0" u="none" strike="noStrike" baseline="0" dirty="0">
                <a:solidFill>
                  <a:schemeClr val="accent1">
                    <a:lumMod val="50000"/>
                  </a:schemeClr>
                </a:solidFill>
                <a:latin typeface="Montserrat" pitchFamily="2" charset="0"/>
              </a:rPr>
              <a:t>overreactive</a:t>
            </a:r>
            <a:r>
              <a:rPr lang="en-GB" sz="2400" b="0" i="0" u="none" strike="noStrike" baseline="0" dirty="0">
                <a:solidFill>
                  <a:schemeClr val="accent1">
                    <a:lumMod val="50000"/>
                  </a:schemeClr>
                </a:solidFill>
                <a:latin typeface="Montserrat" pitchFamily="2" charset="0"/>
              </a:rPr>
              <a:t> immune cells.</a:t>
            </a:r>
          </a:p>
          <a:p>
            <a:pPr algn="l">
              <a:spcAft>
                <a:spcPts val="2400"/>
              </a:spcAft>
            </a:pPr>
            <a:r>
              <a:rPr lang="en-GB" sz="2400" b="0" i="0" u="none" strike="noStrike" baseline="0" dirty="0">
                <a:solidFill>
                  <a:schemeClr val="accent1">
                    <a:lumMod val="50000"/>
                  </a:schemeClr>
                </a:solidFill>
                <a:latin typeface="Montserrat" pitchFamily="2" charset="0"/>
              </a:rPr>
              <a:t>“My career highlights include having the opportunity to work with </a:t>
            </a:r>
            <a:r>
              <a:rPr lang="en-GB" sz="2400" b="1" i="0" u="none" strike="noStrike" baseline="0" dirty="0">
                <a:solidFill>
                  <a:schemeClr val="accent1">
                    <a:lumMod val="50000"/>
                  </a:schemeClr>
                </a:solidFill>
                <a:latin typeface="Montserrat" pitchFamily="2" charset="0"/>
              </a:rPr>
              <a:t>multidisciplinary</a:t>
            </a:r>
            <a:r>
              <a:rPr lang="en-GB" sz="2400" b="0" i="0" u="none" strike="noStrike" baseline="0" dirty="0">
                <a:solidFill>
                  <a:schemeClr val="accent1">
                    <a:lumMod val="50000"/>
                  </a:schemeClr>
                </a:solidFill>
                <a:latin typeface="Montserrat" pitchFamily="2" charset="0"/>
              </a:rPr>
              <a:t> teams for my work in </a:t>
            </a:r>
            <a:r>
              <a:rPr lang="en-GB" sz="2400" b="1" i="0" u="none" strike="noStrike" baseline="0" dirty="0">
                <a:solidFill>
                  <a:schemeClr val="accent1">
                    <a:lumMod val="50000"/>
                  </a:schemeClr>
                </a:solidFill>
                <a:latin typeface="Montserrat" pitchFamily="2" charset="0"/>
              </a:rPr>
              <a:t>HIV</a:t>
            </a:r>
            <a:r>
              <a:rPr lang="en-GB" sz="2400" b="0" i="0" u="none" strike="noStrike" baseline="0" dirty="0">
                <a:solidFill>
                  <a:schemeClr val="accent1">
                    <a:lumMod val="50000"/>
                  </a:schemeClr>
                </a:solidFill>
                <a:latin typeface="Montserrat" pitchFamily="2" charset="0"/>
              </a:rPr>
              <a:t> (a condition where the body’s immune system is unable to fight off infection or disease), and for my work in </a:t>
            </a:r>
            <a:r>
              <a:rPr lang="en-GB" sz="2400" b="1" i="0" u="none" strike="noStrike" baseline="0" dirty="0" err="1">
                <a:solidFill>
                  <a:schemeClr val="accent1">
                    <a:lumMod val="50000"/>
                  </a:schemeClr>
                </a:solidFill>
                <a:latin typeface="Montserrat" pitchFamily="2" charset="0"/>
              </a:rPr>
              <a:t>Sjögren’s</a:t>
            </a:r>
            <a:r>
              <a:rPr lang="en-GB" sz="2400" b="1" i="0" u="none" strike="noStrike" baseline="0" dirty="0">
                <a:solidFill>
                  <a:schemeClr val="accent1">
                    <a:lumMod val="50000"/>
                  </a:schemeClr>
                </a:solidFill>
                <a:latin typeface="Montserrat" pitchFamily="2" charset="0"/>
              </a:rPr>
              <a:t> disease </a:t>
            </a:r>
            <a:r>
              <a:rPr lang="en-GB" sz="2400" b="0" i="0" u="none" strike="noStrike" baseline="0" dirty="0">
                <a:solidFill>
                  <a:schemeClr val="accent1">
                    <a:lumMod val="50000"/>
                  </a:schemeClr>
                </a:solidFill>
                <a:latin typeface="Montserrat" pitchFamily="2" charset="0"/>
              </a:rPr>
              <a:t>(a condition where the body attacks glands that secrete fluid).”</a:t>
            </a:r>
          </a:p>
        </p:txBody>
      </p:sp>
      <p:sp>
        <p:nvSpPr>
          <p:cNvPr id="7" name="Rectangle: Rounded Corners 6" descr="A close up of the lower half of a young woman's face. A dentist is about to examine her mouth and teeth.">
            <a:extLst>
              <a:ext uri="{FF2B5EF4-FFF2-40B4-BE49-F238E27FC236}">
                <a16:creationId xmlns:a16="http://schemas.microsoft.com/office/drawing/2014/main" id="{D5EBC18D-C021-12CD-58B3-4327C6202B95}"/>
              </a:ext>
            </a:extLst>
          </p:cNvPr>
          <p:cNvSpPr/>
          <p:nvPr/>
        </p:nvSpPr>
        <p:spPr>
          <a:xfrm>
            <a:off x="11098161" y="1875374"/>
            <a:ext cx="6852767" cy="4572000"/>
          </a:xfrm>
          <a:prstGeom prst="roundRect">
            <a:avLst/>
          </a:prstGeom>
          <a:blipFill>
            <a:blip r:embed="rId3"/>
            <a:stretch>
              <a:fillRect l="-40374" r="-139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9E24B30-7CF3-9D27-F472-CB6E5425DD8A}"/>
              </a:ext>
              <a:ext uri="{C183D7F6-B498-43B3-948B-1728B52AA6E4}">
                <adec:decorative xmlns:adec="http://schemas.microsoft.com/office/drawing/2017/decorative" val="0"/>
              </a:ext>
            </a:extLst>
          </p:cNvPr>
          <p:cNvSpPr txBox="1"/>
          <p:nvPr/>
        </p:nvSpPr>
        <p:spPr>
          <a:xfrm>
            <a:off x="13831621" y="6536679"/>
            <a:ext cx="3313379" cy="307777"/>
          </a:xfrm>
          <a:prstGeom prst="rect">
            <a:avLst/>
          </a:prstGeom>
          <a:noFill/>
        </p:spPr>
        <p:txBody>
          <a:bodyPr wrap="square">
            <a:spAutoFit/>
          </a:bodyPr>
          <a:lstStyle/>
          <a:p>
            <a:r>
              <a:rPr lang="en-GB" sz="1400" b="0" i="1" u="none" strike="noStrike" baseline="0" dirty="0">
                <a:solidFill>
                  <a:srgbClr val="FFFFFF"/>
                </a:solidFill>
              </a:rPr>
              <a:t>© </a:t>
            </a:r>
            <a:r>
              <a:rPr lang="en-GB" sz="1400" i="1" dirty="0">
                <a:solidFill>
                  <a:srgbClr val="FFFFFF"/>
                </a:solidFill>
              </a:rPr>
              <a:t>4 PM production</a:t>
            </a:r>
            <a:r>
              <a:rPr lang="en-GB" sz="1400" b="0" i="1" u="none" strike="noStrike" baseline="0" dirty="0">
                <a:solidFill>
                  <a:srgbClr val="FFFFFF"/>
                </a:solidFill>
              </a:rPr>
              <a:t>/Shutterstock.com</a:t>
            </a:r>
            <a:endParaRPr lang="en-GB" sz="1400" dirty="0"/>
          </a:p>
        </p:txBody>
      </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34</a:t>
            </a:r>
          </a:p>
        </p:txBody>
      </p:sp>
    </p:spTree>
    <p:custDataLst>
      <p:tags r:id="rId1"/>
    </p:custDataLst>
    <p:extLst>
      <p:ext uri="{BB962C8B-B14F-4D97-AF65-F5344CB8AC3E}">
        <p14:creationId xmlns:p14="http://schemas.microsoft.com/office/powerpoint/2010/main" val="26539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7" name="Title 6">
            <a:extLst>
              <a:ext uri="{FF2B5EF4-FFF2-40B4-BE49-F238E27FC236}">
                <a16:creationId xmlns:a16="http://schemas.microsoft.com/office/drawing/2014/main" id="{43A0A16B-19C9-1A0E-EBA6-777C7125D3FD}"/>
              </a:ext>
            </a:extLst>
          </p:cNvPr>
          <p:cNvSpPr txBox="1">
            <a:spLocks noGrp="1"/>
          </p:cNvSpPr>
          <p:nvPr>
            <p:ph type="title" idx="4294967295"/>
          </p:nvPr>
        </p:nvSpPr>
        <p:spPr>
          <a:xfrm>
            <a:off x="8458200" y="1557172"/>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Caroline says…</a:t>
            </a:r>
          </a:p>
        </p:txBody>
      </p:sp>
      <p:sp>
        <p:nvSpPr>
          <p:cNvPr id="6" name="Rectangle: Rounded Corners 5" descr="A headshot of Dr Caroline Shiboski.">
            <a:extLst>
              <a:ext uri="{FF2B5EF4-FFF2-40B4-BE49-F238E27FC236}">
                <a16:creationId xmlns:a16="http://schemas.microsoft.com/office/drawing/2014/main" id="{8D13230F-E369-1789-ECA6-DF57A4B92F64}"/>
              </a:ext>
            </a:extLst>
          </p:cNvPr>
          <p:cNvSpPr/>
          <p:nvPr/>
        </p:nvSpPr>
        <p:spPr>
          <a:xfrm>
            <a:off x="2892135" y="1914979"/>
            <a:ext cx="5003330" cy="5858297"/>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379720" y="7506436"/>
            <a:ext cx="4548081" cy="461665"/>
          </a:xfrm>
          <a:prstGeom prst="rect">
            <a:avLst/>
          </a:prstGeom>
          <a:noFill/>
        </p:spPr>
        <p:txBody>
          <a:bodyPr wrap="square" rtlCol="0">
            <a:spAutoFit/>
          </a:bodyPr>
          <a:lstStyle/>
          <a:p>
            <a:pPr algn="l"/>
            <a:r>
              <a:rPr lang="en-GB" sz="2400" b="1" i="0" u="none" strike="noStrike" baseline="0" dirty="0">
                <a:latin typeface="Montserrat-Black"/>
              </a:rPr>
              <a:t>Dr Caroline Shiboski</a:t>
            </a:r>
            <a:endParaRPr lang="en-GB" sz="2400" b="1" dirty="0"/>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58200" y="2931119"/>
            <a:ext cx="8080395" cy="3293209"/>
          </a:xfrm>
          <a:prstGeom prst="rect">
            <a:avLst/>
          </a:prstGeom>
          <a:noFill/>
        </p:spPr>
        <p:txBody>
          <a:bodyPr wrap="square" rtlCol="0">
            <a:spAutoFit/>
          </a:bodyPr>
          <a:lstStyle/>
          <a:p>
            <a:pPr algn="l">
              <a:spcAft>
                <a:spcPts val="2400"/>
              </a:spcAft>
            </a:pPr>
            <a:r>
              <a:rPr lang="en-GB" sz="2800" b="0" i="0" u="none" strike="noStrike" baseline="0" dirty="0">
                <a:solidFill>
                  <a:schemeClr val="accent1">
                    <a:lumMod val="50000"/>
                  </a:schemeClr>
                </a:solidFill>
                <a:latin typeface="Montserrat" pitchFamily="2" charset="0"/>
              </a:rPr>
              <a:t>“What one word sums up a career in orofacial science? </a:t>
            </a:r>
            <a:r>
              <a:rPr lang="en-GB" sz="2800" b="1" i="0" u="none" strike="noStrike" baseline="0" dirty="0">
                <a:solidFill>
                  <a:schemeClr val="accent1">
                    <a:lumMod val="50000"/>
                  </a:schemeClr>
                </a:solidFill>
                <a:latin typeface="Montserrat" pitchFamily="2" charset="0"/>
              </a:rPr>
              <a:t>Multidisciplinary</a:t>
            </a:r>
          </a:p>
          <a:p>
            <a:pPr algn="l">
              <a:spcAft>
                <a:spcPts val="2400"/>
              </a:spcAft>
            </a:pPr>
            <a:r>
              <a:rPr lang="en-GB" sz="2800" b="0" i="0" u="none" strike="noStrike" baseline="0" dirty="0">
                <a:solidFill>
                  <a:schemeClr val="accent1">
                    <a:lumMod val="50000"/>
                  </a:schemeClr>
                </a:solidFill>
                <a:latin typeface="Montserrat" pitchFamily="2" charset="0"/>
              </a:rPr>
              <a:t>My </a:t>
            </a:r>
            <a:r>
              <a:rPr lang="en-GB" sz="2800" b="0" i="1" u="none" strike="noStrike" baseline="0" dirty="0">
                <a:solidFill>
                  <a:schemeClr val="accent1">
                    <a:lumMod val="50000"/>
                  </a:schemeClr>
                </a:solidFill>
                <a:latin typeface="Montserrat" pitchFamily="2" charset="0"/>
              </a:rPr>
              <a:t>top tip:</a:t>
            </a:r>
          </a:p>
          <a:p>
            <a:pPr algn="l">
              <a:spcAft>
                <a:spcPts val="2400"/>
              </a:spcAft>
            </a:pPr>
            <a:r>
              <a:rPr lang="en-GB" sz="2800" b="0" i="0" u="none" strike="noStrike" baseline="0" dirty="0">
                <a:solidFill>
                  <a:schemeClr val="accent1">
                    <a:lumMod val="50000"/>
                  </a:schemeClr>
                </a:solidFill>
                <a:latin typeface="Montserrat" pitchFamily="2" charset="0"/>
              </a:rPr>
              <a:t>Don’t get into a lot of school debt to go to graduate school too early. Explore options for </a:t>
            </a:r>
            <a:r>
              <a:rPr lang="en-GB" sz="2800" b="1" i="0" u="none" strike="noStrike" baseline="0" dirty="0">
                <a:solidFill>
                  <a:schemeClr val="accent1">
                    <a:lumMod val="50000"/>
                  </a:schemeClr>
                </a:solidFill>
                <a:latin typeface="Montserrat" pitchFamily="2" charset="0"/>
              </a:rPr>
              <a:t>scholarships</a:t>
            </a:r>
            <a:r>
              <a:rPr lang="en-GB" sz="2800" b="0" i="0" u="none" strike="noStrike" baseline="0" dirty="0">
                <a:solidFill>
                  <a:schemeClr val="accent1">
                    <a:lumMod val="50000"/>
                  </a:schemeClr>
                </a:solidFill>
                <a:latin typeface="Montserrat" pitchFamily="2" charset="0"/>
              </a:rPr>
              <a:t>, </a:t>
            </a:r>
            <a:r>
              <a:rPr lang="en-GB" sz="2800" b="1" i="0" u="none" strike="noStrike" baseline="0" dirty="0">
                <a:solidFill>
                  <a:schemeClr val="accent1">
                    <a:lumMod val="50000"/>
                  </a:schemeClr>
                </a:solidFill>
                <a:latin typeface="Montserrat" pitchFamily="2" charset="0"/>
              </a:rPr>
              <a:t>training grants</a:t>
            </a:r>
            <a:r>
              <a:rPr lang="en-GB" sz="2800" b="0" i="0" u="none" strike="noStrike" baseline="0" dirty="0">
                <a:solidFill>
                  <a:schemeClr val="accent1">
                    <a:lumMod val="50000"/>
                  </a:schemeClr>
                </a:solidFill>
                <a:latin typeface="Montserrat" pitchFamily="2" charset="0"/>
              </a:rPr>
              <a:t>, etc.”</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35</a:t>
            </a:r>
          </a:p>
        </p:txBody>
      </p:sp>
    </p:spTree>
    <p:custDataLst>
      <p:tags r:id="rId1"/>
    </p:custDataLst>
    <p:extLst>
      <p:ext uri="{BB962C8B-B14F-4D97-AF65-F5344CB8AC3E}">
        <p14:creationId xmlns:p14="http://schemas.microsoft.com/office/powerpoint/2010/main" val="19141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2FA6F-7445-2504-7CF4-C4075707BBF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7"/>
            <a:ext cx="11869810" cy="6113444"/>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028700" y="2896956"/>
            <a:ext cx="11696700"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400" y="3238500"/>
            <a:ext cx="11276694" cy="4800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36       futurumcareers.com</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69927" y="943651"/>
            <a:ext cx="75438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 Donald, Caroline</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0"/>
              </a:ext>
            </a:extLst>
          </p:cNvPr>
          <p:cNvSpPr txBox="1"/>
          <p:nvPr/>
        </p:nvSpPr>
        <p:spPr>
          <a:xfrm>
            <a:off x="1427053" y="3421410"/>
            <a:ext cx="11013388" cy="4216539"/>
          </a:xfrm>
          <a:prstGeom prst="rect">
            <a:avLst/>
          </a:prstGeom>
          <a:noFill/>
        </p:spPr>
        <p:txBody>
          <a:bodyPr wrap="square" rtlCol="0">
            <a:spAutoFit/>
          </a:bodyPr>
          <a:lstStyle/>
          <a:p>
            <a:pPr marL="457200" indent="-457200">
              <a:spcAft>
                <a:spcPts val="2400"/>
              </a:spcAft>
              <a:buAutoNum type="arabicPeriod"/>
            </a:pPr>
            <a:r>
              <a:rPr lang="en-GB" sz="2600" dirty="0">
                <a:solidFill>
                  <a:schemeClr val="tx1">
                    <a:lumMod val="75000"/>
                    <a:lumOff val="25000"/>
                  </a:schemeClr>
                </a:solidFill>
                <a:latin typeface="Montserrat" pitchFamily="2" charset="0"/>
              </a:rPr>
              <a:t>What do you think are some of the lifelong consequences for people who experience oral health inequities in childhood?</a:t>
            </a:r>
          </a:p>
          <a:p>
            <a:pPr marL="457200" indent="-457200">
              <a:spcAft>
                <a:spcPts val="2400"/>
              </a:spcAft>
              <a:buAutoNum type="arabicPeriod"/>
            </a:pPr>
            <a:r>
              <a:rPr lang="en-GB" sz="2600" dirty="0">
                <a:solidFill>
                  <a:schemeClr val="tx1">
                    <a:lumMod val="75000"/>
                    <a:lumOff val="25000"/>
                  </a:schemeClr>
                </a:solidFill>
                <a:latin typeface="Montserrat" pitchFamily="2" charset="0"/>
              </a:rPr>
              <a:t>How do you think Donald aims to break the ‘disease cycle’?</a:t>
            </a:r>
          </a:p>
          <a:p>
            <a:pPr marL="457200" indent="-457200">
              <a:spcAft>
                <a:spcPts val="2400"/>
              </a:spcAft>
              <a:buAutoNum type="arabicPeriod"/>
            </a:pPr>
            <a:r>
              <a:rPr lang="en-GB" sz="2600" dirty="0">
                <a:solidFill>
                  <a:schemeClr val="tx1">
                    <a:lumMod val="75000"/>
                    <a:lumOff val="25000"/>
                  </a:schemeClr>
                </a:solidFill>
                <a:latin typeface="Montserrat" pitchFamily="2" charset="0"/>
              </a:rPr>
              <a:t>How might a weakened immune system be evident in someone’s mouth?</a:t>
            </a:r>
          </a:p>
          <a:p>
            <a:pPr marL="457200" indent="-457200">
              <a:spcAft>
                <a:spcPts val="2400"/>
              </a:spcAft>
              <a:buAutoNum type="arabicPeriod"/>
            </a:pPr>
            <a:r>
              <a:rPr lang="en-GB" sz="2600" dirty="0">
                <a:solidFill>
                  <a:schemeClr val="tx1">
                    <a:lumMod val="75000"/>
                    <a:lumOff val="25000"/>
                  </a:schemeClr>
                </a:solidFill>
                <a:latin typeface="Montserrat" pitchFamily="2" charset="0"/>
              </a:rPr>
              <a:t>What type of research has working in multidisciplinary teams allowed Caroline to conduct? Why do you think Caroline considers this work a career highlight?</a:t>
            </a:r>
          </a:p>
        </p:txBody>
      </p:sp>
      <p:sp>
        <p:nvSpPr>
          <p:cNvPr id="19" name="TextBox 18">
            <a:extLst>
              <a:ext uri="{FF2B5EF4-FFF2-40B4-BE49-F238E27FC236}">
                <a16:creationId xmlns:a16="http://schemas.microsoft.com/office/drawing/2014/main" id="{F696C779-570D-3FC8-3C79-C8C78FEBDD4A}"/>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79213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ABD5AD-DE3B-D319-583F-EC078D33F47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308"/>
          <a:stretch/>
        </p:blipFill>
        <p:spPr>
          <a:xfrm>
            <a:off x="6762750" y="0"/>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21" y="-2408621"/>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a:extLst>
              <a:ext uri="{C183D7F6-B498-43B3-948B-1728B52AA6E4}">
                <adec:decorative xmlns:adec="http://schemas.microsoft.com/office/drawing/2017/decorative" val="1"/>
              </a:ext>
            </a:extLst>
          </p:cNvPr>
          <p:cNvSpPr txBox="1"/>
          <p:nvPr/>
        </p:nvSpPr>
        <p:spPr>
          <a:xfrm>
            <a:off x="487431" y="934829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37</a:t>
            </a:r>
          </a:p>
        </p:txBody>
      </p:sp>
      <p:sp>
        <p:nvSpPr>
          <p:cNvPr id="10" name="Title 9">
            <a:extLst>
              <a:ext uri="{FF2B5EF4-FFF2-40B4-BE49-F238E27FC236}">
                <a16:creationId xmlns:a16="http://schemas.microsoft.com/office/drawing/2014/main" id="{C8ADEC6E-344F-F273-26FB-3F463B934381}"/>
              </a:ext>
            </a:extLst>
          </p:cNvPr>
          <p:cNvSpPr txBox="1">
            <a:spLocks noGrp="1"/>
          </p:cNvSpPr>
          <p:nvPr>
            <p:ph type="title" idx="4294967295"/>
          </p:nvPr>
        </p:nvSpPr>
        <p:spPr>
          <a:xfrm>
            <a:off x="457200" y="640080"/>
            <a:ext cx="979956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Pathway from school to</a:t>
            </a:r>
            <a:b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br>
            <a:r>
              <a:rPr kumimoji="0" lang="en-GB" sz="4400" b="1" i="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dental research </a:t>
            </a:r>
            <a:r>
              <a:rPr kumimoji="0" lang="en-GB" sz="4400" b="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(1/2)</a:t>
            </a:r>
            <a:endParaRPr kumimoji="0" lang="en-GB" sz="1800" b="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0"/>
              </a:ext>
            </a:extLst>
          </p:cNvPr>
          <p:cNvSpPr txBox="1"/>
          <p:nvPr/>
        </p:nvSpPr>
        <p:spPr>
          <a:xfrm>
            <a:off x="457200" y="2743200"/>
            <a:ext cx="10724667" cy="4154984"/>
          </a:xfrm>
          <a:prstGeom prst="rect">
            <a:avLst/>
          </a:prstGeom>
          <a:noFill/>
        </p:spPr>
        <p:txBody>
          <a:bodyPr wrap="square" rtlCol="0">
            <a:spAutoFit/>
          </a:bodyPr>
          <a:lstStyle/>
          <a:p>
            <a:pPr>
              <a:spcAft>
                <a:spcPts val="2400"/>
              </a:spcAft>
            </a:pPr>
            <a:r>
              <a:rPr lang="en-GB" sz="2800" dirty="0">
                <a:latin typeface="Montserrat" pitchFamily="2" charset="0"/>
              </a:rPr>
              <a:t>A focus on biology, chemistry and mathematics in high school and college will provide a good foundation for a dental degree.</a:t>
            </a:r>
          </a:p>
          <a:p>
            <a:pPr>
              <a:spcAft>
                <a:spcPts val="2400"/>
              </a:spcAft>
            </a:pPr>
            <a:r>
              <a:rPr lang="en-GB" sz="2800" dirty="0">
                <a:latin typeface="Montserrat" pitchFamily="2" charset="0"/>
              </a:rPr>
              <a:t>There are many opportunities to try dental research with the NIH and at colleges and universities across the US, in low and middle income countries, and elsewhere. </a:t>
            </a:r>
          </a:p>
          <a:p>
            <a:pPr>
              <a:spcAft>
                <a:spcPts val="2400"/>
              </a:spcAft>
            </a:pPr>
            <a:r>
              <a:rPr lang="en-GB" sz="2800" dirty="0">
                <a:latin typeface="Montserrat" pitchFamily="2" charset="0"/>
              </a:rPr>
              <a:t>This </a:t>
            </a:r>
            <a:r>
              <a:rPr lang="en-GB" sz="2800" dirty="0">
                <a:latin typeface="Montserrat" pitchFamily="2" charset="0"/>
                <a:hlinkClick r:id="rId5"/>
              </a:rPr>
              <a:t>website links to NIH training opportunities</a:t>
            </a:r>
            <a:r>
              <a:rPr lang="en-GB" sz="2800" dirty="0">
                <a:latin typeface="Montserrat" pitchFamily="2" charset="0"/>
              </a:rPr>
              <a:t> from high school and beyond.</a:t>
            </a:r>
          </a:p>
        </p:txBody>
      </p:sp>
      <p:sp>
        <p:nvSpPr>
          <p:cNvPr id="12" name="TextBox 11">
            <a:extLst>
              <a:ext uri="{FF2B5EF4-FFF2-40B4-BE49-F238E27FC236}">
                <a16:creationId xmlns:a16="http://schemas.microsoft.com/office/drawing/2014/main" id="{66469C71-B367-01BE-A8EF-1259E8F2A3B0}"/>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3145200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45B94-EDE5-2501-D633-49745EF2D43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388568"/>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11" name="TextBox 11">
            <a:extLst>
              <a:ext uri="{C183D7F6-B498-43B3-948B-1728B52AA6E4}">
                <adec:decorative xmlns:adec="http://schemas.microsoft.com/office/drawing/2017/decorative" val="1"/>
              </a:ext>
            </a:extLst>
          </p:cNvPr>
          <p:cNvSpPr txBox="1"/>
          <p:nvPr/>
        </p:nvSpPr>
        <p:spPr>
          <a:xfrm>
            <a:off x="609600" y="9258301"/>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38</a:t>
            </a:r>
          </a:p>
        </p:txBody>
      </p:sp>
      <p:sp>
        <p:nvSpPr>
          <p:cNvPr id="12" name="Title 11">
            <a:extLst>
              <a:ext uri="{FF2B5EF4-FFF2-40B4-BE49-F238E27FC236}">
                <a16:creationId xmlns:a16="http://schemas.microsoft.com/office/drawing/2014/main" id="{A7140BCA-0C6B-667D-9FCB-3C2E4534FA22}"/>
              </a:ext>
            </a:extLst>
          </p:cNvPr>
          <p:cNvSpPr txBox="1">
            <a:spLocks noGrp="1"/>
          </p:cNvSpPr>
          <p:nvPr>
            <p:ph type="title" idx="4294967295"/>
          </p:nvPr>
        </p:nvSpPr>
        <p:spPr>
          <a:xfrm>
            <a:off x="457200" y="640080"/>
            <a:ext cx="9381744"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Pathway from school to </a:t>
            </a:r>
            <a:b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br>
            <a:r>
              <a:rPr kumimoji="0" lang="en-GB" sz="4400" b="1" i="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dental research </a:t>
            </a:r>
            <a:r>
              <a:rPr kumimoji="0" lang="en-GB" sz="4400" b="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(2/2)</a:t>
            </a:r>
          </a:p>
        </p:txBody>
      </p:sp>
      <p:sp>
        <p:nvSpPr>
          <p:cNvPr id="10" name="TextBox 9">
            <a:extLst>
              <a:ext uri="{FF2B5EF4-FFF2-40B4-BE49-F238E27FC236}">
                <a16:creationId xmlns:a16="http://schemas.microsoft.com/office/drawing/2014/main" id="{818CAAC7-53DC-EC7A-4790-87F06093EAAB}"/>
              </a:ext>
            </a:extLst>
          </p:cNvPr>
          <p:cNvSpPr txBox="1"/>
          <p:nvPr/>
        </p:nvSpPr>
        <p:spPr>
          <a:xfrm>
            <a:off x="457200" y="2743200"/>
            <a:ext cx="10782298" cy="5570756"/>
          </a:xfrm>
          <a:prstGeom prst="rect">
            <a:avLst/>
          </a:prstGeom>
          <a:noFill/>
        </p:spPr>
        <p:txBody>
          <a:bodyPr wrap="square" rtlCol="0">
            <a:spAutoFit/>
          </a:bodyPr>
          <a:lstStyle/>
          <a:p>
            <a:pPr>
              <a:spcAft>
                <a:spcPts val="2400"/>
              </a:spcAft>
            </a:pPr>
            <a:r>
              <a:rPr lang="en-GB" sz="2800" dirty="0">
                <a:latin typeface="Montserrat" pitchFamily="2" charset="0"/>
              </a:rPr>
              <a:t>Azeez and Janice recommend the Office of Intramural Training and Education’s </a:t>
            </a:r>
            <a:r>
              <a:rPr lang="en-GB" sz="2800" dirty="0">
                <a:latin typeface="Montserrat" pitchFamily="2" charset="0"/>
                <a:hlinkClick r:id="rId5"/>
              </a:rPr>
              <a:t>website for summer internships and other programs</a:t>
            </a:r>
            <a:r>
              <a:rPr lang="en-GB" sz="2800" dirty="0">
                <a:latin typeface="Montserrat" pitchFamily="2" charset="0"/>
              </a:rPr>
              <a:t>. </a:t>
            </a:r>
          </a:p>
          <a:p>
            <a:pPr>
              <a:spcAft>
                <a:spcPts val="2400"/>
              </a:spcAft>
            </a:pPr>
            <a:r>
              <a:rPr lang="en-GB" sz="2800" dirty="0">
                <a:latin typeface="Montserrat" pitchFamily="2" charset="0"/>
              </a:rPr>
              <a:t>Jennifer highlights the huge range of fields of science that dental research involves: </a:t>
            </a:r>
            <a:r>
              <a:rPr lang="en-GB" sz="2800" dirty="0">
                <a:solidFill>
                  <a:schemeClr val="tx2"/>
                </a:solidFill>
                <a:latin typeface="Montserrat" pitchFamily="2" charset="0"/>
              </a:rPr>
              <a:t>“Genetics, oncology, developmental biology, engineering, neuroscience, microbiology, immunology, biochemistry, physiology, public health, data science/computational biology, clinical research, and health disparities just to name a few…,” </a:t>
            </a:r>
            <a:r>
              <a:rPr lang="en-GB" sz="2800" dirty="0">
                <a:latin typeface="Montserrat" pitchFamily="2" charset="0"/>
              </a:rPr>
              <a:t>she says. The discipline that appeals to you will impact the courses you take at the college level and the path you take beyond that. </a:t>
            </a:r>
            <a:endParaRPr lang="en-GB" dirty="0"/>
          </a:p>
        </p:txBody>
      </p:sp>
      <p:sp>
        <p:nvSpPr>
          <p:cNvPr id="2" name="TextBox 1">
            <a:extLst>
              <a:ext uri="{FF2B5EF4-FFF2-40B4-BE49-F238E27FC236}">
                <a16:creationId xmlns:a16="http://schemas.microsoft.com/office/drawing/2014/main" id="{A22C74A0-5B25-E4C1-FA46-AA94CCB6E394}"/>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412889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rot="5400000">
            <a:off x="-3200400" y="3200400"/>
            <a:ext cx="10287000" cy="388620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C183D7F6-B498-43B3-948B-1728B52AA6E4}">
                <adec:decorative xmlns:adec="http://schemas.microsoft.com/office/drawing/2017/decorative" val="1"/>
              </a:ext>
            </a:extLst>
          </p:cNvPr>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panose="00000700000000000000" pitchFamily="2" charset="0"/>
              </a:rPr>
              <a:t>39</a:t>
            </a:r>
          </a:p>
        </p:txBody>
      </p:sp>
      <p:sp>
        <p:nvSpPr>
          <p:cNvPr id="3" name="Title 2">
            <a:extLst>
              <a:ext uri="{FF2B5EF4-FFF2-40B4-BE49-F238E27FC236}">
                <a16:creationId xmlns:a16="http://schemas.microsoft.com/office/drawing/2014/main" id="{5F6ED6AD-F8EE-FA38-5556-9D15E6C77619}"/>
              </a:ext>
            </a:extLst>
          </p:cNvPr>
          <p:cNvSpPr txBox="1">
            <a:spLocks noGrp="1"/>
          </p:cNvSpPr>
          <p:nvPr>
            <p:ph type="title" idx="4294967295"/>
          </p:nvPr>
        </p:nvSpPr>
        <p:spPr>
          <a:xfrm>
            <a:off x="3736594" y="1179177"/>
            <a:ext cx="1264919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Explore careers in </a:t>
            </a:r>
            <a:r>
              <a:rPr kumimoji="0" lang="en-GB" sz="4400" b="1" i="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dental research</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9AFA937F-D262-1CF9-CFC1-78627DC5F95C}"/>
              </a:ext>
              <a:ext uri="{C183D7F6-B498-43B3-948B-1728B52AA6E4}">
                <adec:decorative xmlns:adec="http://schemas.microsoft.com/office/drawing/2017/decorative" val="0"/>
              </a:ext>
            </a:extLst>
          </p:cNvPr>
          <p:cNvSpPr txBox="1"/>
          <p:nvPr/>
        </p:nvSpPr>
        <p:spPr>
          <a:xfrm>
            <a:off x="3736594" y="2705100"/>
            <a:ext cx="12649199" cy="2985433"/>
          </a:xfrm>
          <a:prstGeom prst="rect">
            <a:avLst/>
          </a:prstGeom>
          <a:noFill/>
        </p:spPr>
        <p:txBody>
          <a:bodyPr wrap="square" rtlCol="0">
            <a:spAutoFit/>
          </a:bodyPr>
          <a:lstStyle/>
          <a:p>
            <a:pPr>
              <a:spcAft>
                <a:spcPts val="2400"/>
              </a:spcAft>
            </a:pPr>
            <a:r>
              <a:rPr lang="en-GB" sz="2800" dirty="0">
                <a:latin typeface="Montserrat" pitchFamily="2" charset="0"/>
              </a:rPr>
              <a:t>Donald suggests finding a dentist to shadow. This could be a dentist who runs a full-time practice or a dentist in an academic setting. Caroline adds how valuable it is to talk to people in the profession to hear about their work.</a:t>
            </a:r>
          </a:p>
          <a:p>
            <a:pPr>
              <a:spcAft>
                <a:spcPts val="2400"/>
              </a:spcAft>
            </a:pPr>
            <a:r>
              <a:rPr lang="en-GB" sz="2800" dirty="0">
                <a:latin typeface="Montserrat" pitchFamily="2" charset="0"/>
              </a:rPr>
              <a:t>Margherita advises finding great mentors and joining scientifically strong groups. </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ental technician holding a tool and building a dental prosthetic.">
            <a:extLst>
              <a:ext uri="{FF2B5EF4-FFF2-40B4-BE49-F238E27FC236}">
                <a16:creationId xmlns:a16="http://schemas.microsoft.com/office/drawing/2014/main" id="{0EC275AB-78E3-8DE4-98A6-A40F41250B3D}"/>
              </a:ext>
            </a:extLst>
          </p:cNvPr>
          <p:cNvPicPr>
            <a:picLocks noChangeAspect="1"/>
          </p:cNvPicPr>
          <p:nvPr/>
        </p:nvPicPr>
        <p:blipFill rotWithShape="1">
          <a:blip r:embed="rId4">
            <a:extLst>
              <a:ext uri="{28A0092B-C50C-407E-A947-70E740481C1C}">
                <a14:useLocalDpi xmlns:a14="http://schemas.microsoft.com/office/drawing/2010/main" val="0"/>
              </a:ext>
            </a:extLst>
          </a:blip>
          <a:srcRect r="2543"/>
          <a:stretch/>
        </p:blipFill>
        <p:spPr>
          <a:xfrm>
            <a:off x="468168" y="-13593"/>
            <a:ext cx="17819832"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21" y="-2413893"/>
            <a:ext cx="10346559" cy="15087601"/>
            <a:chOff x="-17236" y="2504"/>
            <a:chExt cx="3130550" cy="3511380"/>
          </a:xfrm>
          <a:solidFill>
            <a:srgbClr val="C7E7E3"/>
          </a:solidFill>
        </p:grpSpPr>
        <p:sp>
          <p:nvSpPr>
            <p:cNvPr id="8" name="Freeform 8"/>
            <p:cNvSpPr/>
            <p:nvPr/>
          </p:nvSpPr>
          <p:spPr>
            <a:xfrm>
              <a:off x="-17236" y="2504"/>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4" name="Title 3">
            <a:extLst>
              <a:ext uri="{FF2B5EF4-FFF2-40B4-BE49-F238E27FC236}">
                <a16:creationId xmlns:a16="http://schemas.microsoft.com/office/drawing/2014/main" id="{0B2489C9-AEBE-8470-B9EC-6B58AADEF069}"/>
              </a:ext>
            </a:extLst>
          </p:cNvPr>
          <p:cNvSpPr txBox="1">
            <a:spLocks noGrp="1"/>
          </p:cNvSpPr>
          <p:nvPr>
            <p:ph type="title" idx="4294967295"/>
          </p:nvPr>
        </p:nvSpPr>
        <p:spPr>
          <a:xfrm>
            <a:off x="639097" y="1180256"/>
            <a:ext cx="69342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Dentistry is about more than a bright smile…</a:t>
            </a: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0"/>
              </a:ext>
            </a:extLst>
          </p:cNvPr>
          <p:cNvSpPr txBox="1"/>
          <p:nvPr/>
        </p:nvSpPr>
        <p:spPr>
          <a:xfrm>
            <a:off x="626806" y="3332118"/>
            <a:ext cx="10714703" cy="4401205"/>
          </a:xfrm>
          <a:prstGeom prst="rect">
            <a:avLst/>
          </a:prstGeom>
          <a:noFill/>
        </p:spPr>
        <p:txBody>
          <a:bodyPr wrap="square" rtlCol="0">
            <a:spAutoFit/>
          </a:bodyPr>
          <a:lstStyle/>
          <a:p>
            <a:pPr algn="l">
              <a:spcAft>
                <a:spcPts val="2400"/>
              </a:spcAft>
            </a:pPr>
            <a:r>
              <a:rPr lang="en-GB" sz="2400" b="0" i="0" u="none" strike="noStrike" baseline="0" dirty="0">
                <a:solidFill>
                  <a:schemeClr val="tx2">
                    <a:lumMod val="50000"/>
                  </a:schemeClr>
                </a:solidFill>
                <a:latin typeface="Montserrat" pitchFamily="2" charset="0"/>
              </a:rPr>
              <a:t>“Oral health is important because without it, we cannot be truly healthy.” – Jennifer</a:t>
            </a:r>
          </a:p>
          <a:p>
            <a:pPr algn="l">
              <a:spcAft>
                <a:spcPts val="2400"/>
              </a:spcAft>
            </a:pPr>
            <a:r>
              <a:rPr lang="en-GB" sz="2400" b="0" i="0" u="none" strike="noStrike" baseline="0" dirty="0">
                <a:solidFill>
                  <a:schemeClr val="tx1">
                    <a:lumMod val="75000"/>
                    <a:lumOff val="25000"/>
                  </a:schemeClr>
                </a:solidFill>
                <a:latin typeface="Montserrat" pitchFamily="2" charset="0"/>
              </a:rPr>
              <a:t>Oral diseases are highly prevalent. 90% of people in the world are affected by oral disease, including caries (cavities), gum disease, cancers, genetic disorders (including cleft lip and palate), and autoimmune diseases. </a:t>
            </a:r>
          </a:p>
          <a:p>
            <a:pPr algn="l">
              <a:spcAft>
                <a:spcPts val="2400"/>
              </a:spcAft>
            </a:pPr>
            <a:r>
              <a:rPr lang="en-GB" sz="2400" b="0" i="0" u="none" strike="noStrike" baseline="0" dirty="0">
                <a:solidFill>
                  <a:schemeClr val="tx2">
                    <a:lumMod val="50000"/>
                  </a:schemeClr>
                </a:solidFill>
                <a:latin typeface="Montserrat" pitchFamily="2" charset="0"/>
              </a:rPr>
              <a:t>“Dental research focused on understanding how best to prevent oral disease and on understanding the relationship between oral disease and systemic disorders will lead to significant improvement.”</a:t>
            </a:r>
            <a:endParaRPr lang="en-GB" sz="2400" dirty="0">
              <a:solidFill>
                <a:schemeClr val="tx2">
                  <a:lumMod val="50000"/>
                </a:schemeClr>
              </a:solidFill>
              <a:latin typeface="Montserrat" pitchFamily="2" charset="0"/>
            </a:endParaRPr>
          </a:p>
        </p:txBody>
      </p:sp>
      <p:sp>
        <p:nvSpPr>
          <p:cNvPr id="11" name="TextBox 11">
            <a:extLst>
              <a:ext uri="{C183D7F6-B498-43B3-948B-1728B52AA6E4}">
                <adec:decorative xmlns:adec="http://schemas.microsoft.com/office/drawing/2017/decorative" val="1"/>
              </a:ext>
            </a:extLst>
          </p:cNvPr>
          <p:cNvSpPr txBox="1"/>
          <p:nvPr/>
        </p:nvSpPr>
        <p:spPr>
          <a:xfrm>
            <a:off x="639097" y="9276199"/>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04</a:t>
            </a:r>
          </a:p>
        </p:txBody>
      </p:sp>
      <p:sp>
        <p:nvSpPr>
          <p:cNvPr id="13" name="TextBox 12">
            <a:extLst>
              <a:ext uri="{FF2B5EF4-FFF2-40B4-BE49-F238E27FC236}">
                <a16:creationId xmlns:a16="http://schemas.microsoft.com/office/drawing/2014/main" id="{8DF47F38-A8F4-234D-34D3-5C245367AB98}"/>
              </a:ext>
              <a:ext uri="{C183D7F6-B498-43B3-948B-1728B52AA6E4}">
                <adec:decorative xmlns:adec="http://schemas.microsoft.com/office/drawing/2017/decorative" val="0"/>
              </a:ext>
            </a:extLst>
          </p:cNvPr>
          <p:cNvSpPr txBox="1"/>
          <p:nvPr/>
        </p:nvSpPr>
        <p:spPr>
          <a:xfrm>
            <a:off x="15849600" y="9875520"/>
            <a:ext cx="3276599"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rPr>
              <a:t>© </a:t>
            </a:r>
            <a:r>
              <a:rPr lang="en-GB" sz="1400" i="1" dirty="0">
                <a:solidFill>
                  <a:srgbClr val="FFFFFF"/>
                </a:solidFill>
              </a:rPr>
              <a:t>FOTOGRIN</a:t>
            </a:r>
            <a:r>
              <a:rPr lang="en-GB" sz="1400" b="0" i="1" u="none" strike="noStrike" baseline="0" dirty="0">
                <a:solidFill>
                  <a:srgbClr val="FFFFFF"/>
                </a:solidFill>
              </a:rPr>
              <a:t>/Shutterstock.com</a:t>
            </a:r>
            <a:endParaRPr lang="en-GB" sz="1400" dirty="0"/>
          </a:p>
        </p:txBody>
      </p:sp>
    </p:spTree>
    <p:custDataLst>
      <p:tags r:id="rId1"/>
    </p:custDataLst>
    <p:extLst>
      <p:ext uri="{BB962C8B-B14F-4D97-AF65-F5344CB8AC3E}">
        <p14:creationId xmlns:p14="http://schemas.microsoft.com/office/powerpoint/2010/main" val="8420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2FA6F-7445-2504-7CF4-C4075707BBF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6"/>
            <a:ext cx="13627736" cy="6996707"/>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083284" y="2904929"/>
            <a:ext cx="13525500" cy="6418818"/>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81545" y="3124974"/>
            <a:ext cx="13030200" cy="6198773"/>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516693"/>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40</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81000" y="1104900"/>
            <a:ext cx="7543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  Jennifer</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0"/>
              </a:ext>
            </a:extLst>
          </p:cNvPr>
          <p:cNvSpPr txBox="1"/>
          <p:nvPr/>
        </p:nvSpPr>
        <p:spPr>
          <a:xfrm>
            <a:off x="1281545" y="3409091"/>
            <a:ext cx="13030200" cy="5416868"/>
          </a:xfrm>
          <a:prstGeom prst="rect">
            <a:avLst/>
          </a:prstGeom>
          <a:noFill/>
        </p:spPr>
        <p:txBody>
          <a:bodyPr wrap="square" rtlCol="0">
            <a:spAutoFit/>
          </a:bodyPr>
          <a:lstStyle/>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do you think are some of the benefits of participating in a dentistry-focused student program? How would taking part in such a program benefit you personally?</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Of the range of fields Jennifer highlights as being involved in dental research, which interest you the most, and why? Which fields do you know the least about currently, and how could you find out more?</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How could you go about finding a dentist to shadow or to talk to about their profession? If you are unsure, who could you talk to at your school to help you?</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Now that you know more about dental research, how likely are you to   consider a career in the field, and why? </a:t>
            </a:r>
            <a:endParaRPr lang="en-GB" sz="2400" dirty="0">
              <a:solidFill>
                <a:schemeClr val="tx1">
                  <a:lumMod val="65000"/>
                  <a:lumOff val="35000"/>
                </a:schemeClr>
              </a:solidFill>
              <a:latin typeface="Montserrat" pitchFamily="2" charset="0"/>
            </a:endParaRPr>
          </a:p>
        </p:txBody>
      </p:sp>
      <p:sp>
        <p:nvSpPr>
          <p:cNvPr id="9" name="TextBox 8">
            <a:extLst>
              <a:ext uri="{FF2B5EF4-FFF2-40B4-BE49-F238E27FC236}">
                <a16:creationId xmlns:a16="http://schemas.microsoft.com/office/drawing/2014/main" id="{C08511A9-77BF-AAF0-878F-D6E41E98BBC4}"/>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1845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C183D7F6-B498-43B3-948B-1728B52AA6E4}">
                <adec:decorative xmlns:adec="http://schemas.microsoft.com/office/drawing/2017/decorative" val="1"/>
              </a:ext>
            </a:extLst>
          </p:cNvPr>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panose="00000700000000000000" pitchFamily="2" charset="0"/>
              </a:rPr>
              <a:t>41</a:t>
            </a:r>
          </a:p>
        </p:txBody>
      </p:sp>
      <p:grpSp>
        <p:nvGrpSpPr>
          <p:cNvPr id="3" name="Group 15">
            <a:extLst>
              <a:ext uri="{FF2B5EF4-FFF2-40B4-BE49-F238E27FC236}">
                <a16:creationId xmlns:a16="http://schemas.microsoft.com/office/drawing/2014/main" id="{AD5EA6D4-4B30-94CA-E676-F305F54BCD56}"/>
              </a:ext>
              <a:ext uri="{C183D7F6-B498-43B3-948B-1728B52AA6E4}">
                <adec:decorative xmlns:adec="http://schemas.microsoft.com/office/drawing/2017/decorative" val="1"/>
              </a:ext>
            </a:extLst>
          </p:cNvPr>
          <p:cNvGrpSpPr/>
          <p:nvPr/>
        </p:nvGrpSpPr>
        <p:grpSpPr>
          <a:xfrm rot="5400000">
            <a:off x="3599818" y="-2492458"/>
            <a:ext cx="1480331" cy="8675048"/>
            <a:chOff x="0" y="0"/>
            <a:chExt cx="3130550" cy="18248691"/>
          </a:xfrm>
          <a:solidFill>
            <a:srgbClr val="C7E7E3"/>
          </a:solidFill>
        </p:grpSpPr>
        <p:sp>
          <p:nvSpPr>
            <p:cNvPr id="6" name="Freeform 16">
              <a:extLst>
                <a:ext uri="{FF2B5EF4-FFF2-40B4-BE49-F238E27FC236}">
                  <a16:creationId xmlns:a16="http://schemas.microsoft.com/office/drawing/2014/main" id="{67841840-8EA3-D0DA-D8AB-5864F4594A7A}"/>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7" name="Title 6">
            <a:extLst>
              <a:ext uri="{FF2B5EF4-FFF2-40B4-BE49-F238E27FC236}">
                <a16:creationId xmlns:a16="http://schemas.microsoft.com/office/drawing/2014/main" id="{DCD65593-D0D3-220C-E5AE-F5A2BA725653}"/>
              </a:ext>
            </a:extLst>
          </p:cNvPr>
          <p:cNvSpPr txBox="1">
            <a:spLocks noGrp="1"/>
          </p:cNvSpPr>
          <p:nvPr>
            <p:ph type="title" idx="4294967295"/>
          </p:nvPr>
        </p:nvSpPr>
        <p:spPr>
          <a:xfrm>
            <a:off x="674128" y="1460345"/>
            <a:ext cx="65913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More resources</a:t>
            </a:r>
          </a:p>
        </p:txBody>
      </p:sp>
      <p:grpSp>
        <p:nvGrpSpPr>
          <p:cNvPr id="16" name="Group 19">
            <a:extLst>
              <a:ext uri="{FF2B5EF4-FFF2-40B4-BE49-F238E27FC236}">
                <a16:creationId xmlns:a16="http://schemas.microsoft.com/office/drawing/2014/main" id="{A70386DF-0C2B-A602-EE13-5FF1FFCFD81A}"/>
              </a:ext>
              <a:ext uri="{C183D7F6-B498-43B3-948B-1728B52AA6E4}">
                <adec:decorative xmlns:adec="http://schemas.microsoft.com/office/drawing/2017/decorative" val="1"/>
              </a:ext>
            </a:extLst>
          </p:cNvPr>
          <p:cNvGrpSpPr/>
          <p:nvPr/>
        </p:nvGrpSpPr>
        <p:grpSpPr>
          <a:xfrm>
            <a:off x="1157279" y="7860923"/>
            <a:ext cx="3461096" cy="1321177"/>
            <a:chOff x="0" y="0"/>
            <a:chExt cx="2176138" cy="830680"/>
          </a:xfrm>
        </p:grpSpPr>
        <p:sp>
          <p:nvSpPr>
            <p:cNvPr id="17" name="Freeform 20">
              <a:extLst>
                <a:ext uri="{FF2B5EF4-FFF2-40B4-BE49-F238E27FC236}">
                  <a16:creationId xmlns:a16="http://schemas.microsoft.com/office/drawing/2014/main" id="{737D42C1-D47E-D9F0-E007-4B0748891A84}"/>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pic>
        <p:nvPicPr>
          <p:cNvPr id="18" name="Picture 25">
            <a:extLst>
              <a:ext uri="{FF2B5EF4-FFF2-40B4-BE49-F238E27FC236}">
                <a16:creationId xmlns:a16="http://schemas.microsoft.com/office/drawing/2014/main" id="{D48D0C04-8541-0138-D3C8-DD428B6FADA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646957" y="4496250"/>
            <a:ext cx="4261847" cy="2976190"/>
          </a:xfrm>
          <a:prstGeom prst="rect">
            <a:avLst/>
          </a:prstGeom>
        </p:spPr>
      </p:pic>
      <p:pic>
        <p:nvPicPr>
          <p:cNvPr id="35" name="Picture 34" descr="A world of opportunity in dental research article">
            <a:extLst>
              <a:ext uri="{FF2B5EF4-FFF2-40B4-BE49-F238E27FC236}">
                <a16:creationId xmlns:a16="http://schemas.microsoft.com/office/drawing/2014/main" id="{8C7EBCF0-C0AF-2132-59A7-5BABA5BEFB15}"/>
              </a:ext>
            </a:extLst>
          </p:cNvPr>
          <p:cNvPicPr>
            <a:picLocks noChangeAspect="1"/>
          </p:cNvPicPr>
          <p:nvPr/>
        </p:nvPicPr>
        <p:blipFill>
          <a:blip r:embed="rId5"/>
          <a:stretch>
            <a:fillRect/>
          </a:stretch>
        </p:blipFill>
        <p:spPr>
          <a:xfrm>
            <a:off x="1605236" y="3672699"/>
            <a:ext cx="2720576" cy="3901778"/>
          </a:xfrm>
          <a:prstGeom prst="rect">
            <a:avLst/>
          </a:prstGeom>
          <a:ln w="25400">
            <a:solidFill>
              <a:srgbClr val="C7E7E3"/>
            </a:solidFill>
          </a:ln>
        </p:spPr>
      </p:pic>
      <p:sp>
        <p:nvSpPr>
          <p:cNvPr id="19" name="Freeform 22">
            <a:extLst>
              <a:ext uri="{FF2B5EF4-FFF2-40B4-BE49-F238E27FC236}">
                <a16:creationId xmlns:a16="http://schemas.microsoft.com/office/drawing/2014/main" id="{D8721C9C-4D3F-4B6A-8609-D85FB0913522}"/>
              </a:ext>
              <a:ext uri="{C183D7F6-B498-43B3-948B-1728B52AA6E4}">
                <adec:decorative xmlns:adec="http://schemas.microsoft.com/office/drawing/2017/decorative" val="0"/>
              </a:ext>
            </a:extLst>
          </p:cNvPr>
          <p:cNvSpPr/>
          <p:nvPr/>
        </p:nvSpPr>
        <p:spPr>
          <a:xfrm>
            <a:off x="674128" y="8070699"/>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panose="00000700000000000000" pitchFamily="2" charset="0"/>
              </a:rPr>
              <a:t>01</a:t>
            </a:r>
          </a:p>
          <a:p>
            <a:pPr algn="ctr"/>
            <a:endParaRPr lang="en-GB" sz="4400" dirty="0">
              <a:highlight>
                <a:srgbClr val="A9DBD5"/>
              </a:highlight>
              <a:latin typeface="Montserrat SemiBold" panose="00000700000000000000" pitchFamily="2" charset="0"/>
            </a:endParaRPr>
          </a:p>
        </p:txBody>
      </p:sp>
      <p:sp>
        <p:nvSpPr>
          <p:cNvPr id="20" name="TextBox 19">
            <a:extLst>
              <a:ext uri="{FF2B5EF4-FFF2-40B4-BE49-F238E27FC236}">
                <a16:creationId xmlns:a16="http://schemas.microsoft.com/office/drawing/2014/main" id="{A194E353-CBF5-495E-7299-7DCD02E429A0}"/>
              </a:ext>
            </a:extLst>
          </p:cNvPr>
          <p:cNvSpPr txBox="1"/>
          <p:nvPr/>
        </p:nvSpPr>
        <p:spPr>
          <a:xfrm>
            <a:off x="1609479" y="8055928"/>
            <a:ext cx="3191121" cy="830997"/>
          </a:xfrm>
          <a:prstGeom prst="rect">
            <a:avLst/>
          </a:prstGeom>
          <a:noFill/>
        </p:spPr>
        <p:txBody>
          <a:bodyPr wrap="square" rtlCol="0">
            <a:spAutoFit/>
          </a:bodyPr>
          <a:lstStyle/>
          <a:p>
            <a:r>
              <a:rPr lang="en-GB" sz="2400" b="1" dirty="0">
                <a:latin typeface="Montserrat" pitchFamily="2" charset="0"/>
              </a:rPr>
              <a:t>Download Jennifer’s </a:t>
            </a:r>
            <a:r>
              <a:rPr lang="en-GB" sz="2400" b="1" dirty="0">
                <a:latin typeface="Montserrat" pitchFamily="2" charset="0"/>
                <a:hlinkClick r:id="rId6"/>
              </a:rPr>
              <a:t>article </a:t>
            </a:r>
            <a:endParaRPr lang="en-GB" sz="2400" b="1" dirty="0">
              <a:latin typeface="Montserrat" pitchFamily="2" charset="0"/>
            </a:endParaRPr>
          </a:p>
        </p:txBody>
      </p:sp>
      <p:grpSp>
        <p:nvGrpSpPr>
          <p:cNvPr id="21" name="Group 19">
            <a:extLst>
              <a:ext uri="{FF2B5EF4-FFF2-40B4-BE49-F238E27FC236}">
                <a16:creationId xmlns:a16="http://schemas.microsoft.com/office/drawing/2014/main" id="{3FAD6B26-9379-8F93-099C-CE4B3FC9E81E}"/>
              </a:ext>
              <a:ext uri="{C183D7F6-B498-43B3-948B-1728B52AA6E4}">
                <adec:decorative xmlns:adec="http://schemas.microsoft.com/office/drawing/2017/decorative" val="1"/>
              </a:ext>
            </a:extLst>
          </p:cNvPr>
          <p:cNvGrpSpPr/>
          <p:nvPr/>
        </p:nvGrpSpPr>
        <p:grpSpPr>
          <a:xfrm>
            <a:off x="5775316" y="7827767"/>
            <a:ext cx="3461096" cy="1321177"/>
            <a:chOff x="0" y="0"/>
            <a:chExt cx="2176138" cy="830680"/>
          </a:xfrm>
        </p:grpSpPr>
        <p:sp>
          <p:nvSpPr>
            <p:cNvPr id="22" name="Freeform 20">
              <a:extLst>
                <a:ext uri="{FF2B5EF4-FFF2-40B4-BE49-F238E27FC236}">
                  <a16:creationId xmlns:a16="http://schemas.microsoft.com/office/drawing/2014/main" id="{B3F70E7A-2551-D6B4-5BB9-1AE9C855D363}"/>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pic>
        <p:nvPicPr>
          <p:cNvPr id="13" name="Picture 12" descr="Dental research activity sheet">
            <a:extLst>
              <a:ext uri="{FF2B5EF4-FFF2-40B4-BE49-F238E27FC236}">
                <a16:creationId xmlns:a16="http://schemas.microsoft.com/office/drawing/2014/main" id="{2797DB36-E811-A576-D798-0256847BB820}"/>
              </a:ext>
            </a:extLst>
          </p:cNvPr>
          <p:cNvPicPr>
            <a:picLocks noChangeAspect="1"/>
          </p:cNvPicPr>
          <p:nvPr/>
        </p:nvPicPr>
        <p:blipFill>
          <a:blip r:embed="rId7"/>
          <a:stretch>
            <a:fillRect/>
          </a:stretch>
        </p:blipFill>
        <p:spPr>
          <a:xfrm>
            <a:off x="5093237" y="4405542"/>
            <a:ext cx="4384181" cy="3066497"/>
          </a:xfrm>
          <a:prstGeom prst="rect">
            <a:avLst/>
          </a:prstGeom>
          <a:ln w="25400">
            <a:solidFill>
              <a:srgbClr val="C7E7E3"/>
            </a:solidFill>
          </a:ln>
        </p:spPr>
      </p:pic>
      <p:sp>
        <p:nvSpPr>
          <p:cNvPr id="24" name="Freeform 22">
            <a:extLst>
              <a:ext uri="{FF2B5EF4-FFF2-40B4-BE49-F238E27FC236}">
                <a16:creationId xmlns:a16="http://schemas.microsoft.com/office/drawing/2014/main" id="{69DA37DF-30D2-3FA6-AE5E-0CFA31D8458B}"/>
              </a:ext>
              <a:ext uri="{C183D7F6-B498-43B3-948B-1728B52AA6E4}">
                <adec:decorative xmlns:adec="http://schemas.microsoft.com/office/drawing/2017/decorative" val="0"/>
              </a:ext>
            </a:extLst>
          </p:cNvPr>
          <p:cNvSpPr/>
          <p:nvPr/>
        </p:nvSpPr>
        <p:spPr>
          <a:xfrm>
            <a:off x="5323116" y="8066150"/>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panose="00000700000000000000" pitchFamily="2" charset="0"/>
              </a:rPr>
              <a:t>02</a:t>
            </a:r>
          </a:p>
          <a:p>
            <a:pPr algn="ctr"/>
            <a:endParaRPr lang="en-GB" sz="4400" dirty="0">
              <a:highlight>
                <a:srgbClr val="A9DBD5"/>
              </a:highlight>
              <a:latin typeface="Montserrat SemiBold" panose="00000700000000000000" pitchFamily="2" charset="0"/>
            </a:endParaRPr>
          </a:p>
        </p:txBody>
      </p:sp>
      <p:sp>
        <p:nvSpPr>
          <p:cNvPr id="23" name="TextBox 22">
            <a:extLst>
              <a:ext uri="{FF2B5EF4-FFF2-40B4-BE49-F238E27FC236}">
                <a16:creationId xmlns:a16="http://schemas.microsoft.com/office/drawing/2014/main" id="{E75133E4-F4F6-38A0-D164-BA2679C9986A}"/>
              </a:ext>
            </a:extLst>
          </p:cNvPr>
          <p:cNvSpPr txBox="1"/>
          <p:nvPr/>
        </p:nvSpPr>
        <p:spPr>
          <a:xfrm>
            <a:off x="6286297" y="7907971"/>
            <a:ext cx="3191121" cy="1200329"/>
          </a:xfrm>
          <a:prstGeom prst="rect">
            <a:avLst/>
          </a:prstGeom>
          <a:noFill/>
        </p:spPr>
        <p:txBody>
          <a:bodyPr wrap="square" rtlCol="0">
            <a:spAutoFit/>
          </a:bodyPr>
          <a:lstStyle/>
          <a:p>
            <a:r>
              <a:rPr lang="en-GB" sz="2400" b="1" dirty="0">
                <a:latin typeface="Montserrat" pitchFamily="2" charset="0"/>
              </a:rPr>
              <a:t>Download Jennifer’s </a:t>
            </a:r>
            <a:r>
              <a:rPr lang="en-GB" sz="2400" b="1" dirty="0">
                <a:latin typeface="Montserrat" pitchFamily="2" charset="0"/>
                <a:hlinkClick r:id="rId6"/>
              </a:rPr>
              <a:t>activity sheet </a:t>
            </a:r>
            <a:endParaRPr lang="en-GB" sz="2400" b="1" dirty="0">
              <a:latin typeface="Montserrat" pitchFamily="2" charset="0"/>
            </a:endParaRPr>
          </a:p>
        </p:txBody>
      </p:sp>
      <p:grpSp>
        <p:nvGrpSpPr>
          <p:cNvPr id="25" name="Group 19">
            <a:extLst>
              <a:ext uri="{FF2B5EF4-FFF2-40B4-BE49-F238E27FC236}">
                <a16:creationId xmlns:a16="http://schemas.microsoft.com/office/drawing/2014/main" id="{4B06BC89-517C-D726-EECC-BDB034E91B44}"/>
              </a:ext>
              <a:ext uri="{C183D7F6-B498-43B3-948B-1728B52AA6E4}">
                <adec:decorative xmlns:adec="http://schemas.microsoft.com/office/drawing/2017/decorative" val="1"/>
              </a:ext>
            </a:extLst>
          </p:cNvPr>
          <p:cNvGrpSpPr/>
          <p:nvPr/>
        </p:nvGrpSpPr>
        <p:grpSpPr>
          <a:xfrm>
            <a:off x="14325600" y="7797339"/>
            <a:ext cx="3461096" cy="1321177"/>
            <a:chOff x="0" y="0"/>
            <a:chExt cx="2176138" cy="830680"/>
          </a:xfrm>
        </p:grpSpPr>
        <p:sp>
          <p:nvSpPr>
            <p:cNvPr id="26" name="Freeform 20">
              <a:extLst>
                <a:ext uri="{FF2B5EF4-FFF2-40B4-BE49-F238E27FC236}">
                  <a16:creationId xmlns:a16="http://schemas.microsoft.com/office/drawing/2014/main" id="{88AADDB3-627A-C2B6-E437-D4C1C7C30AB8}"/>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grpSp>
        <p:nvGrpSpPr>
          <p:cNvPr id="28" name="Group 19">
            <a:extLst>
              <a:ext uri="{FF2B5EF4-FFF2-40B4-BE49-F238E27FC236}">
                <a16:creationId xmlns:a16="http://schemas.microsoft.com/office/drawing/2014/main" id="{A8FE5514-EB00-8895-B1BF-C1FE15AA39DD}"/>
              </a:ext>
              <a:ext uri="{C183D7F6-B498-43B3-948B-1728B52AA6E4}">
                <adec:decorative xmlns:adec="http://schemas.microsoft.com/office/drawing/2017/decorative" val="1"/>
              </a:ext>
            </a:extLst>
          </p:cNvPr>
          <p:cNvGrpSpPr/>
          <p:nvPr/>
        </p:nvGrpSpPr>
        <p:grpSpPr>
          <a:xfrm>
            <a:off x="10148238" y="7830683"/>
            <a:ext cx="3461096" cy="1321177"/>
            <a:chOff x="0" y="0"/>
            <a:chExt cx="2176138" cy="830680"/>
          </a:xfrm>
        </p:grpSpPr>
        <p:sp>
          <p:nvSpPr>
            <p:cNvPr id="29" name="Freeform 20">
              <a:extLst>
                <a:ext uri="{FF2B5EF4-FFF2-40B4-BE49-F238E27FC236}">
                  <a16:creationId xmlns:a16="http://schemas.microsoft.com/office/drawing/2014/main" id="{2276B770-C57F-BF54-6A48-8F8FEB07F4BE}"/>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pic>
        <p:nvPicPr>
          <p:cNvPr id="14" name="Picture 13" descr="Screen grab from Jennifer's animation">
            <a:extLst>
              <a:ext uri="{FF2B5EF4-FFF2-40B4-BE49-F238E27FC236}">
                <a16:creationId xmlns:a16="http://schemas.microsoft.com/office/drawing/2014/main" id="{36010F80-750C-CCED-6842-972E3A629107}"/>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0089941" y="4840776"/>
            <a:ext cx="3312558" cy="1771374"/>
          </a:xfrm>
          <a:prstGeom prst="rect">
            <a:avLst/>
          </a:prstGeom>
        </p:spPr>
      </p:pic>
      <p:sp>
        <p:nvSpPr>
          <p:cNvPr id="30" name="Freeform 22">
            <a:extLst>
              <a:ext uri="{FF2B5EF4-FFF2-40B4-BE49-F238E27FC236}">
                <a16:creationId xmlns:a16="http://schemas.microsoft.com/office/drawing/2014/main" id="{7A30E3FC-EE01-22C1-B145-C1C38966C4C0}"/>
              </a:ext>
              <a:ext uri="{C183D7F6-B498-43B3-948B-1728B52AA6E4}">
                <adec:decorative xmlns:adec="http://schemas.microsoft.com/office/drawing/2017/decorative" val="0"/>
              </a:ext>
            </a:extLst>
          </p:cNvPr>
          <p:cNvSpPr/>
          <p:nvPr/>
        </p:nvSpPr>
        <p:spPr>
          <a:xfrm>
            <a:off x="9719494" y="8036154"/>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panose="00000700000000000000" pitchFamily="2" charset="0"/>
              </a:rPr>
              <a:t>03</a:t>
            </a:r>
          </a:p>
          <a:p>
            <a:pPr algn="ctr"/>
            <a:endParaRPr lang="en-GB" sz="4400" dirty="0">
              <a:highlight>
                <a:srgbClr val="A9DBD5"/>
              </a:highlight>
              <a:latin typeface="Montserrat SemiBold" panose="00000700000000000000" pitchFamily="2" charset="0"/>
            </a:endParaRPr>
          </a:p>
        </p:txBody>
      </p:sp>
      <p:sp>
        <p:nvSpPr>
          <p:cNvPr id="31" name="TextBox 30">
            <a:extLst>
              <a:ext uri="{FF2B5EF4-FFF2-40B4-BE49-F238E27FC236}">
                <a16:creationId xmlns:a16="http://schemas.microsoft.com/office/drawing/2014/main" id="{9D69B338-56AE-89AB-AE47-5091BE01AF33}"/>
              </a:ext>
            </a:extLst>
          </p:cNvPr>
          <p:cNvSpPr txBox="1"/>
          <p:nvPr/>
        </p:nvSpPr>
        <p:spPr>
          <a:xfrm>
            <a:off x="10654855" y="7900738"/>
            <a:ext cx="3191121" cy="1200329"/>
          </a:xfrm>
          <a:prstGeom prst="rect">
            <a:avLst/>
          </a:prstGeom>
          <a:noFill/>
        </p:spPr>
        <p:txBody>
          <a:bodyPr wrap="square" rtlCol="0">
            <a:spAutoFit/>
          </a:bodyPr>
          <a:lstStyle/>
          <a:p>
            <a:r>
              <a:rPr lang="en-GB" sz="2400" b="1" dirty="0">
                <a:latin typeface="Montserrat" pitchFamily="2" charset="0"/>
              </a:rPr>
              <a:t>Download Jennifer’s </a:t>
            </a:r>
            <a:r>
              <a:rPr lang="en-GB" sz="2400" b="1" dirty="0">
                <a:latin typeface="Montserrat" pitchFamily="2" charset="0"/>
                <a:hlinkClick r:id="rId6"/>
              </a:rPr>
              <a:t>animation</a:t>
            </a:r>
            <a:endParaRPr lang="en-GB" sz="2400" b="1" dirty="0">
              <a:latin typeface="Montserrat" pitchFamily="2" charset="0"/>
            </a:endParaRPr>
          </a:p>
        </p:txBody>
      </p:sp>
      <p:pic>
        <p:nvPicPr>
          <p:cNvPr id="37" name="Picture 36" descr="Podcast for Dr. Jennifer Webster-Cyriaque ">
            <a:extLst>
              <a:ext uri="{FF2B5EF4-FFF2-40B4-BE49-F238E27FC236}">
                <a16:creationId xmlns:a16="http://schemas.microsoft.com/office/drawing/2014/main" id="{11347298-CFC4-554C-DDE5-B7C6B09D07C4}"/>
              </a:ext>
            </a:extLst>
          </p:cNvPr>
          <p:cNvPicPr>
            <a:picLocks noChangeAspect="1"/>
          </p:cNvPicPr>
          <p:nvPr/>
        </p:nvPicPr>
        <p:blipFill>
          <a:blip r:embed="rId9"/>
          <a:stretch>
            <a:fillRect/>
          </a:stretch>
        </p:blipFill>
        <p:spPr>
          <a:xfrm>
            <a:off x="13908804" y="5202976"/>
            <a:ext cx="3898228" cy="1655742"/>
          </a:xfrm>
          <a:prstGeom prst="rect">
            <a:avLst/>
          </a:prstGeom>
          <a:ln w="25400">
            <a:solidFill>
              <a:srgbClr val="C7E7E3"/>
            </a:solidFill>
          </a:ln>
        </p:spPr>
      </p:pic>
      <p:sp>
        <p:nvSpPr>
          <p:cNvPr id="27" name="Freeform 22">
            <a:extLst>
              <a:ext uri="{FF2B5EF4-FFF2-40B4-BE49-F238E27FC236}">
                <a16:creationId xmlns:a16="http://schemas.microsoft.com/office/drawing/2014/main" id="{3B0CE6FB-0A72-3FBB-3B75-E1A732A543EB}"/>
              </a:ext>
              <a:ext uri="{C183D7F6-B498-43B3-948B-1728B52AA6E4}">
                <adec:decorative xmlns:adec="http://schemas.microsoft.com/office/drawing/2017/decorative" val="0"/>
              </a:ext>
            </a:extLst>
          </p:cNvPr>
          <p:cNvSpPr/>
          <p:nvPr/>
        </p:nvSpPr>
        <p:spPr>
          <a:xfrm>
            <a:off x="14028459" y="7982524"/>
            <a:ext cx="983269"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panose="00000700000000000000" pitchFamily="2" charset="0"/>
              </a:rPr>
              <a:t>04</a:t>
            </a:r>
          </a:p>
          <a:p>
            <a:pPr algn="ctr"/>
            <a:endParaRPr lang="en-GB" sz="4400" dirty="0">
              <a:highlight>
                <a:srgbClr val="A9DBD5"/>
              </a:highlight>
              <a:latin typeface="Montserrat SemiBold" panose="00000700000000000000" pitchFamily="2" charset="0"/>
            </a:endParaRPr>
          </a:p>
        </p:txBody>
      </p:sp>
      <p:sp>
        <p:nvSpPr>
          <p:cNvPr id="32" name="TextBox 31">
            <a:extLst>
              <a:ext uri="{FF2B5EF4-FFF2-40B4-BE49-F238E27FC236}">
                <a16:creationId xmlns:a16="http://schemas.microsoft.com/office/drawing/2014/main" id="{A02D5D01-98FD-A8EC-4D9D-AC1795868AF8}"/>
              </a:ext>
            </a:extLst>
          </p:cNvPr>
          <p:cNvSpPr txBox="1"/>
          <p:nvPr/>
        </p:nvSpPr>
        <p:spPr>
          <a:xfrm>
            <a:off x="15011728" y="7857762"/>
            <a:ext cx="3191121" cy="1200329"/>
          </a:xfrm>
          <a:prstGeom prst="rect">
            <a:avLst/>
          </a:prstGeom>
          <a:noFill/>
        </p:spPr>
        <p:txBody>
          <a:bodyPr wrap="square" rtlCol="0">
            <a:spAutoFit/>
          </a:bodyPr>
          <a:lstStyle/>
          <a:p>
            <a:r>
              <a:rPr lang="en-GB" sz="2400" b="1" dirty="0">
                <a:latin typeface="Montserrat" pitchFamily="2" charset="0"/>
              </a:rPr>
              <a:t>Download Jennifer’s </a:t>
            </a:r>
          </a:p>
          <a:p>
            <a:r>
              <a:rPr lang="en-GB" sz="2400" b="1" dirty="0">
                <a:latin typeface="Montserrat" pitchFamily="2" charset="0"/>
                <a:hlinkClick r:id="rId6"/>
              </a:rPr>
              <a:t>podcast</a:t>
            </a:r>
            <a:r>
              <a:rPr lang="en-GB" sz="2400" b="1" dirty="0">
                <a:latin typeface="Montserrat" pitchFamily="2" charset="0"/>
              </a:rPr>
              <a:t> </a:t>
            </a:r>
          </a:p>
        </p:txBody>
      </p:sp>
    </p:spTree>
    <p:custDataLst>
      <p:tags r:id="rId1"/>
    </p:custDataLst>
    <p:extLst>
      <p:ext uri="{BB962C8B-B14F-4D97-AF65-F5344CB8AC3E}">
        <p14:creationId xmlns:p14="http://schemas.microsoft.com/office/powerpoint/2010/main" val="4083325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 headshot of Dr Rena D’Souza.">
            <a:extLst>
              <a:ext uri="{FF2B5EF4-FFF2-40B4-BE49-F238E27FC236}">
                <a16:creationId xmlns:a16="http://schemas.microsoft.com/office/drawing/2014/main" id="{808D5BC0-9DE9-2DAF-C885-E0EE12B05709}"/>
              </a:ext>
            </a:extLst>
          </p:cNvPr>
          <p:cNvGrpSpPr/>
          <p:nvPr/>
        </p:nvGrpSpPr>
        <p:grpSpPr>
          <a:xfrm>
            <a:off x="8302578" y="0"/>
            <a:ext cx="9985422" cy="10287001"/>
            <a:chOff x="8302578" y="0"/>
            <a:chExt cx="9985422" cy="10287001"/>
          </a:xfrm>
        </p:grpSpPr>
        <p:pic>
          <p:nvPicPr>
            <p:cNvPr id="10" name="Picture 9" descr="A headshot of Dr Rena D’Souza.&#10;">
              <a:extLst>
                <a:ext uri="{FF2B5EF4-FFF2-40B4-BE49-F238E27FC236}">
                  <a16:creationId xmlns:a16="http://schemas.microsoft.com/office/drawing/2014/main" id="{439B305C-FDD7-81A6-3F8D-4BE05562D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476" y="0"/>
              <a:ext cx="6844524" cy="10287000"/>
            </a:xfrm>
            <a:prstGeom prst="rect">
              <a:avLst/>
            </a:prstGeom>
          </p:spPr>
        </p:pic>
        <p:sp>
          <p:nvSpPr>
            <p:cNvPr id="11" name="Freeform 5">
              <a:extLst>
                <a:ext uri="{FF2B5EF4-FFF2-40B4-BE49-F238E27FC236}">
                  <a16:creationId xmlns:a16="http://schemas.microsoft.com/office/drawing/2014/main" id="{FC3B4E6A-057F-93FC-6C9C-D7268C23ADDE}"/>
                </a:ext>
                <a:ext uri="{C183D7F6-B498-43B3-948B-1728B52AA6E4}">
                  <adec:decorative xmlns:adec="http://schemas.microsoft.com/office/drawing/2017/decorative" val="1"/>
                </a:ext>
              </a:extLst>
            </p:cNvPr>
            <p:cNvSpPr/>
            <p:nvPr/>
          </p:nvSpPr>
          <p:spPr>
            <a:xfrm rot="5400000">
              <a:off x="5370489" y="2932090"/>
              <a:ext cx="10287000" cy="4422821"/>
            </a:xfrm>
            <a:custGeom>
              <a:avLst/>
              <a:gdLst/>
              <a:ahLst/>
              <a:cxnLst/>
              <a:rect l="l" t="t" r="r" b="b"/>
              <a:pathLst>
                <a:path w="3130550" h="2152833">
                  <a:moveTo>
                    <a:pt x="0" y="1123950"/>
                  </a:moveTo>
                  <a:lnTo>
                    <a:pt x="0" y="2152833"/>
                  </a:lnTo>
                  <a:lnTo>
                    <a:pt x="3130550" y="2152833"/>
                  </a:lnTo>
                  <a:lnTo>
                    <a:pt x="3130550" y="0"/>
                  </a:lnTo>
                  <a:close/>
                </a:path>
              </a:pathLst>
            </a:custGeom>
            <a:solidFill>
              <a:srgbClr val="3660AA"/>
            </a:solidFill>
          </p:spPr>
          <p:txBody>
            <a:bodyPr/>
            <a:lstStyle/>
            <a:p>
              <a:endParaRPr lang="en-GB"/>
            </a:p>
          </p:txBody>
        </p:sp>
      </p:grpSp>
      <p:grpSp>
        <p:nvGrpSpPr>
          <p:cNvPr id="2" name="Group 2">
            <a:extLst>
              <a:ext uri="{C183D7F6-B498-43B3-948B-1728B52AA6E4}">
                <adec:decorative xmlns:adec="http://schemas.microsoft.com/office/drawing/2017/decorative" val="1"/>
              </a:ext>
            </a:extLst>
          </p:cNvPr>
          <p:cNvGrpSpPr/>
          <p:nvPr/>
        </p:nvGrpSpPr>
        <p:grpSpPr>
          <a:xfrm rot="5400000">
            <a:off x="1074423" y="-1531621"/>
            <a:ext cx="10286999" cy="13350242"/>
            <a:chOff x="0" y="0"/>
            <a:chExt cx="3130550" cy="4067101"/>
          </a:xfrm>
          <a:solidFill>
            <a:srgbClr val="C7E7E3"/>
          </a:solidFill>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grpFill/>
          </p:spPr>
          <p:txBody>
            <a:bodyPr/>
            <a:lstStyle/>
            <a:p>
              <a:endParaRPr lang="en-GB"/>
            </a:p>
          </p:txBody>
        </p:sp>
      </p:grpSp>
      <p:sp>
        <p:nvSpPr>
          <p:cNvPr id="7" name="Title 6">
            <a:extLst>
              <a:ext uri="{FF2B5EF4-FFF2-40B4-BE49-F238E27FC236}">
                <a16:creationId xmlns:a16="http://schemas.microsoft.com/office/drawing/2014/main" id="{0F87B8A2-1FFB-4728-6462-A89D073618B6}"/>
              </a:ext>
            </a:extLst>
          </p:cNvPr>
          <p:cNvSpPr txBox="1">
            <a:spLocks noGrp="1"/>
          </p:cNvSpPr>
          <p:nvPr>
            <p:ph type="title" idx="4294967295"/>
          </p:nvPr>
        </p:nvSpPr>
        <p:spPr>
          <a:xfrm>
            <a:off x="349858" y="885950"/>
            <a:ext cx="9677400"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lumMod val="75000"/>
                  </a:schemeClr>
                </a:solidFill>
                <a:effectLst/>
                <a:uLnTx/>
                <a:uFillTx/>
                <a:latin typeface="Montserrat" pitchFamily="2" charset="0"/>
                <a:ea typeface="+mn-ea"/>
                <a:cs typeface="+mn-cs"/>
              </a:rPr>
              <a:t>Dr Rena D’Souza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lumMod val="75000"/>
                  </a:schemeClr>
                </a:solidFill>
                <a:effectLst/>
                <a:uLnTx/>
                <a:uFillTx/>
                <a:latin typeface="Montserrat" pitchFamily="2" charset="0"/>
                <a:ea typeface="+mn-ea"/>
                <a:cs typeface="+mn-cs"/>
              </a:rPr>
              <a:t>Director, National Institute of Dental and Craniofacial Research, National Institutes of Health, (NIDCR/NIH</a:t>
            </a:r>
            <a:r>
              <a:rPr kumimoji="0" lang="en-GB" sz="2400" b="0" i="0" u="none" strike="noStrike" kern="1200" cap="none" spc="0" normalizeH="0" baseline="0" noProof="0" dirty="0">
                <a:ln>
                  <a:noFill/>
                </a:ln>
                <a:solidFill>
                  <a:srgbClr val="3660AB"/>
                </a:solidFill>
                <a:effectLst/>
                <a:uLnTx/>
                <a:uFillTx/>
                <a:latin typeface="Montserrat" pitchFamily="2" charset="0"/>
                <a:ea typeface="+mn-ea"/>
                <a:cs typeface="+mn-cs"/>
              </a:rPr>
              <a:t>)</a:t>
            </a:r>
            <a:endParaRPr kumimoji="0" lang="en-GB" sz="2400" b="0" i="0" u="none" strike="noStrike" kern="1200" cap="none" spc="0" normalizeH="0" baseline="0" noProof="0" dirty="0">
              <a:ln>
                <a:noFill/>
              </a:ln>
              <a:solidFill>
                <a:schemeClr val="tx1"/>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8FA19E5F-16AA-20AA-4C0C-9CD43B331458}"/>
              </a:ext>
              <a:ext uri="{C183D7F6-B498-43B3-948B-1728B52AA6E4}">
                <adec:decorative xmlns:adec="http://schemas.microsoft.com/office/drawing/2017/decorative" val="0"/>
              </a:ext>
            </a:extLst>
          </p:cNvPr>
          <p:cNvSpPr txBox="1"/>
          <p:nvPr/>
        </p:nvSpPr>
        <p:spPr>
          <a:xfrm>
            <a:off x="196029" y="2946531"/>
            <a:ext cx="9831229" cy="4462760"/>
          </a:xfrm>
          <a:prstGeom prst="rect">
            <a:avLst/>
          </a:prstGeom>
          <a:noFill/>
        </p:spPr>
        <p:txBody>
          <a:bodyPr wrap="square" rtlCol="0">
            <a:spAutoFit/>
          </a:bodyPr>
          <a:lstStyle/>
          <a:p>
            <a:pPr algn="ctr"/>
            <a:r>
              <a:rPr lang="en-GB" sz="2400" b="0" i="0" u="none" strike="noStrike" baseline="0" dirty="0">
                <a:solidFill>
                  <a:schemeClr val="tx1">
                    <a:lumMod val="75000"/>
                    <a:lumOff val="25000"/>
                  </a:schemeClr>
                </a:solidFill>
                <a:latin typeface="Montserrat" pitchFamily="2" charset="0"/>
              </a:rPr>
              <a:t>“Oral health is not just a nice smile; it’s an integral part of overall health, but we don’t always understand how.</a:t>
            </a:r>
          </a:p>
          <a:p>
            <a:pPr algn="ctr">
              <a:spcAft>
                <a:spcPts val="2400"/>
              </a:spcAft>
            </a:pPr>
            <a:r>
              <a:rPr lang="en-GB" sz="2400" b="0" i="0" u="none" strike="noStrike" baseline="0" dirty="0">
                <a:solidFill>
                  <a:schemeClr val="tx1">
                    <a:lumMod val="75000"/>
                    <a:lumOff val="25000"/>
                  </a:schemeClr>
                </a:solidFill>
                <a:latin typeface="Montserrat" pitchFamily="2" charset="0"/>
              </a:rPr>
              <a:t>Consider the face – it is our unique identifier. There is much work to do in understanding syndromes that lead to craniofacial defects and affect the face. Diligent research and innovation are also needed to reduce public health burdens caused by dental decay, periodontal disease, </a:t>
            </a:r>
            <a:r>
              <a:rPr lang="en-GB" sz="2400" b="0" i="0" u="none" strike="noStrike" baseline="0" dirty="0" err="1">
                <a:solidFill>
                  <a:schemeClr val="tx1">
                    <a:lumMod val="75000"/>
                    <a:lumOff val="25000"/>
                  </a:schemeClr>
                </a:solidFill>
                <a:latin typeface="Montserrat" pitchFamily="2" charset="0"/>
              </a:rPr>
              <a:t>Sjögren’s</a:t>
            </a:r>
            <a:r>
              <a:rPr lang="en-GB" sz="2400" b="0" i="0" u="none" strike="noStrike" baseline="0" dirty="0">
                <a:solidFill>
                  <a:schemeClr val="tx1">
                    <a:lumMod val="75000"/>
                    <a:lumOff val="25000"/>
                  </a:schemeClr>
                </a:solidFill>
                <a:latin typeface="Montserrat" pitchFamily="2" charset="0"/>
              </a:rPr>
              <a:t> syndrome and oral cancers.</a:t>
            </a:r>
          </a:p>
          <a:p>
            <a:pPr algn="ctr"/>
            <a:r>
              <a:rPr lang="en-GB" sz="2400" b="0" i="0" u="none" strike="noStrike" baseline="0" dirty="0">
                <a:solidFill>
                  <a:schemeClr val="tx1">
                    <a:lumMod val="75000"/>
                    <a:lumOff val="25000"/>
                  </a:schemeClr>
                </a:solidFill>
                <a:latin typeface="Montserrat" pitchFamily="2" charset="0"/>
              </a:rPr>
              <a:t>Together, we can realize the promise of science and move towards oral health for all. Consider a rewarding career in dental research…”</a:t>
            </a:r>
            <a:endParaRPr lang="en-GB" sz="2400" b="1" i="0" u="none" strike="noStrike" baseline="0" dirty="0">
              <a:solidFill>
                <a:srgbClr val="3660AB"/>
              </a:solidFill>
              <a:latin typeface="Montserrat" pitchFamily="2" charset="0"/>
            </a:endParaRPr>
          </a:p>
        </p:txBody>
      </p:sp>
      <p:sp>
        <p:nvSpPr>
          <p:cNvPr id="6" name="TextBox 6">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42</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searcher in a lab, looking through a microscope.">
            <a:extLst>
              <a:ext uri="{FF2B5EF4-FFF2-40B4-BE49-F238E27FC236}">
                <a16:creationId xmlns:a16="http://schemas.microsoft.com/office/drawing/2014/main" id="{FC9245F3-2902-B150-E2ED-9F3510B3914A}"/>
              </a:ext>
            </a:extLst>
          </p:cNvPr>
          <p:cNvPicPr>
            <a:picLocks noChangeAspect="1"/>
          </p:cNvPicPr>
          <p:nvPr/>
        </p:nvPicPr>
        <p:blipFill rotWithShape="1">
          <a:blip r:embed="rId4">
            <a:extLst>
              <a:ext uri="{28A0092B-C50C-407E-A947-70E740481C1C}">
                <a14:useLocalDpi xmlns:a14="http://schemas.microsoft.com/office/drawing/2010/main" val="0"/>
              </a:ext>
            </a:extLst>
          </a:blip>
          <a:srcRect r="14844"/>
          <a:stretch/>
        </p:blipFill>
        <p:spPr>
          <a:xfrm>
            <a:off x="2751989" y="0"/>
            <a:ext cx="15573375"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05</a:t>
            </a:r>
          </a:p>
        </p:txBody>
      </p:sp>
      <p:sp>
        <p:nvSpPr>
          <p:cNvPr id="4" name="Title 3">
            <a:extLst>
              <a:ext uri="{FF2B5EF4-FFF2-40B4-BE49-F238E27FC236}">
                <a16:creationId xmlns:a16="http://schemas.microsoft.com/office/drawing/2014/main" id="{09A89BDF-338A-69EB-0F01-8F41170596B9}"/>
              </a:ext>
            </a:extLst>
          </p:cNvPr>
          <p:cNvSpPr txBox="1">
            <a:spLocks noGrp="1"/>
          </p:cNvSpPr>
          <p:nvPr>
            <p:ph type="title" idx="4294967295"/>
          </p:nvPr>
        </p:nvSpPr>
        <p:spPr>
          <a:xfrm>
            <a:off x="531623" y="880697"/>
            <a:ext cx="6934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The future of dental research</a:t>
            </a: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0"/>
              </a:ext>
            </a:extLst>
          </p:cNvPr>
          <p:cNvSpPr txBox="1"/>
          <p:nvPr/>
        </p:nvSpPr>
        <p:spPr>
          <a:xfrm>
            <a:off x="531623" y="2140429"/>
            <a:ext cx="10520516" cy="5816977"/>
          </a:xfrm>
          <a:prstGeom prst="rect">
            <a:avLst/>
          </a:prstGeom>
          <a:noFill/>
        </p:spPr>
        <p:txBody>
          <a:bodyPr wrap="square" rtlCol="0">
            <a:spAutoFit/>
          </a:bodyPr>
          <a:lstStyle/>
          <a:p>
            <a:pPr algn="l">
              <a:spcAft>
                <a:spcPts val="2400"/>
              </a:spcAft>
            </a:pPr>
            <a:r>
              <a:rPr lang="en-GB" sz="2400" b="0" i="0" u="none" strike="noStrike" baseline="0" dirty="0">
                <a:solidFill>
                  <a:schemeClr val="tx1">
                    <a:lumMod val="75000"/>
                    <a:lumOff val="25000"/>
                  </a:schemeClr>
                </a:solidFill>
                <a:latin typeface="Montserrat" pitchFamily="2" charset="0"/>
              </a:rPr>
              <a:t>There are challenges to overcome but also many advancements to build upon. </a:t>
            </a:r>
          </a:p>
          <a:p>
            <a:pPr algn="l">
              <a:spcAft>
                <a:spcPts val="2400"/>
              </a:spcAft>
            </a:pPr>
            <a:r>
              <a:rPr lang="en-GB" sz="2400" b="0" i="0" u="none" strike="noStrike" baseline="0" dirty="0">
                <a:solidFill>
                  <a:schemeClr val="tx2">
                    <a:lumMod val="50000"/>
                  </a:schemeClr>
                </a:solidFill>
                <a:latin typeface="Montserrat" pitchFamily="2" charset="0"/>
              </a:rPr>
              <a:t>“For example, artificial intelligence is being used to diagnose oral cancers, while </a:t>
            </a:r>
            <a:r>
              <a:rPr lang="en-GB" sz="2400" b="0" i="0" u="none" strike="noStrike" baseline="0" dirty="0" err="1">
                <a:solidFill>
                  <a:schemeClr val="tx2">
                    <a:lumMod val="50000"/>
                  </a:schemeClr>
                </a:solidFill>
                <a:latin typeface="Montserrat" pitchFamily="2" charset="0"/>
              </a:rPr>
              <a:t>microbots</a:t>
            </a:r>
            <a:r>
              <a:rPr lang="en-GB" sz="2400" dirty="0">
                <a:solidFill>
                  <a:schemeClr val="tx2">
                    <a:lumMod val="50000"/>
                  </a:schemeClr>
                </a:solidFill>
                <a:latin typeface="Montserrat" pitchFamily="2" charset="0"/>
              </a:rPr>
              <a:t> </a:t>
            </a:r>
            <a:r>
              <a:rPr lang="en-GB" sz="2400" b="0" i="0" u="none" strike="noStrike" baseline="0" dirty="0">
                <a:solidFill>
                  <a:schemeClr val="tx2">
                    <a:lumMod val="50000"/>
                  </a:schemeClr>
                </a:solidFill>
                <a:latin typeface="Montserrat" pitchFamily="2" charset="0"/>
              </a:rPr>
              <a:t>made of nanoparticles are being used to brush and floss teeth</a:t>
            </a:r>
            <a:r>
              <a:rPr lang="en-GB" sz="2400" dirty="0">
                <a:solidFill>
                  <a:schemeClr val="tx2">
                    <a:lumMod val="50000"/>
                  </a:schemeClr>
                </a:solidFill>
                <a:latin typeface="Montserrat" pitchFamily="2" charset="0"/>
              </a:rPr>
              <a:t>.</a:t>
            </a:r>
            <a:r>
              <a:rPr lang="en-GB" sz="2400" b="0" i="0" u="none" strike="noStrike" baseline="0" dirty="0">
                <a:solidFill>
                  <a:schemeClr val="tx2">
                    <a:lumMod val="50000"/>
                  </a:schemeClr>
                </a:solidFill>
                <a:latin typeface="Montserrat" pitchFamily="2" charset="0"/>
              </a:rPr>
              <a:t>” – Jennifer </a:t>
            </a:r>
          </a:p>
          <a:p>
            <a:pPr algn="l">
              <a:spcAft>
                <a:spcPts val="2400"/>
              </a:spcAft>
            </a:pPr>
            <a:r>
              <a:rPr lang="en-GB" sz="2400" b="0" i="0" u="none" strike="noStrike" baseline="0" dirty="0">
                <a:solidFill>
                  <a:schemeClr val="tx1">
                    <a:lumMod val="75000"/>
                    <a:lumOff val="25000"/>
                  </a:schemeClr>
                </a:solidFill>
                <a:latin typeface="Montserrat" pitchFamily="2" charset="0"/>
              </a:rPr>
              <a:t>It is a fascinating time to be entering the world of dental research, where data science and computational tools are being used to look at ‘big data’, answering important questions in oral health. </a:t>
            </a:r>
          </a:p>
          <a:p>
            <a:pPr algn="l">
              <a:spcAft>
                <a:spcPts val="2400"/>
              </a:spcAft>
            </a:pPr>
            <a:r>
              <a:rPr lang="en-GB" sz="2400" b="0" i="0" u="none" strike="noStrike" baseline="0" dirty="0">
                <a:solidFill>
                  <a:schemeClr val="tx2">
                    <a:lumMod val="50000"/>
                  </a:schemeClr>
                </a:solidFill>
                <a:latin typeface="Montserrat" pitchFamily="2" charset="0"/>
              </a:rPr>
              <a:t>“New technologies are supporting dental researchers in their work. More</a:t>
            </a:r>
            <a:r>
              <a:rPr lang="en-GB" sz="2400" dirty="0">
                <a:solidFill>
                  <a:schemeClr val="tx2">
                    <a:lumMod val="50000"/>
                  </a:schemeClr>
                </a:solidFill>
                <a:latin typeface="Montserrat" pitchFamily="2" charset="0"/>
              </a:rPr>
              <a:t> </a:t>
            </a:r>
            <a:r>
              <a:rPr lang="en-GB" sz="2400" b="0" i="0" u="none" strike="noStrike" baseline="0" dirty="0">
                <a:solidFill>
                  <a:schemeClr val="tx2">
                    <a:lumMod val="50000"/>
                  </a:schemeClr>
                </a:solidFill>
                <a:latin typeface="Montserrat" pitchFamily="2" charset="0"/>
              </a:rPr>
              <a:t>people will keep their teeth, have viable replacement teeth and benefit from a healthy oral environment. Working in dental research is incredibly rewarding, and we look forward to you joining us!”</a:t>
            </a:r>
            <a:endParaRPr lang="en-GB" sz="2400" dirty="0">
              <a:solidFill>
                <a:schemeClr val="tx2">
                  <a:lumMod val="50000"/>
                </a:schemeClr>
              </a:solidFill>
              <a:latin typeface="Montserrat" pitchFamily="2" charset="0"/>
            </a:endParaRPr>
          </a:p>
        </p:txBody>
      </p:sp>
      <p:sp>
        <p:nvSpPr>
          <p:cNvPr id="14" name="TextBox 13">
            <a:extLst>
              <a:ext uri="{FF2B5EF4-FFF2-40B4-BE49-F238E27FC236}">
                <a16:creationId xmlns:a16="http://schemas.microsoft.com/office/drawing/2014/main" id="{4A8B129E-B54B-75AB-F708-DB4B84409C59}"/>
              </a:ext>
              <a:ext uri="{C183D7F6-B498-43B3-948B-1728B52AA6E4}">
                <adec:decorative xmlns:adec="http://schemas.microsoft.com/office/drawing/2017/decorative" val="0"/>
              </a:ext>
            </a:extLst>
          </p:cNvPr>
          <p:cNvSpPr txBox="1"/>
          <p:nvPr/>
        </p:nvSpPr>
        <p:spPr>
          <a:xfrm>
            <a:off x="15632189" y="9875520"/>
            <a:ext cx="3276599"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rPr>
              <a:t>© Gorodenkoff/Shutterstock.com</a:t>
            </a:r>
            <a:endParaRPr lang="en-GB" sz="1400" dirty="0"/>
          </a:p>
        </p:txBody>
      </p:sp>
    </p:spTree>
    <p:custDataLst>
      <p:tags r:id="rId1"/>
    </p:custDataLst>
    <p:extLst>
      <p:ext uri="{BB962C8B-B14F-4D97-AF65-F5344CB8AC3E}">
        <p14:creationId xmlns:p14="http://schemas.microsoft.com/office/powerpoint/2010/main" val="4033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DADD61-9FE3-B749-47F6-100180D1FF03}"/>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7"/>
            <a:ext cx="11227525" cy="6113444"/>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028700" y="2896956"/>
            <a:ext cx="10918451"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400" y="3238500"/>
            <a:ext cx="10313826" cy="4800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06</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81000" y="1104900"/>
            <a:ext cx="7543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0"/>
              </a:ext>
            </a:extLst>
          </p:cNvPr>
          <p:cNvSpPr txBox="1"/>
          <p:nvPr/>
        </p:nvSpPr>
        <p:spPr>
          <a:xfrm>
            <a:off x="1447800" y="3545562"/>
            <a:ext cx="10161426" cy="4216539"/>
          </a:xfrm>
          <a:prstGeom prst="rect">
            <a:avLst/>
          </a:prstGeom>
          <a:noFill/>
        </p:spPr>
        <p:txBody>
          <a:bodyPr wrap="square" rtlCol="0">
            <a:spAutoFit/>
          </a:bodyPr>
          <a:lstStyle/>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How prevalent (common) are oral diseases around the world?</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impact could new technologies have on oral health?</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What do you think are the rewards of a career in dental research?</a:t>
            </a:r>
          </a:p>
          <a:p>
            <a:pPr marL="457200" indent="-457200">
              <a:spcAft>
                <a:spcPts val="2400"/>
              </a:spcAft>
              <a:buFont typeface="+mj-lt"/>
              <a:buAutoNum type="arabicPeriod"/>
            </a:pPr>
            <a:r>
              <a:rPr lang="en-GB" sz="2600" dirty="0">
                <a:solidFill>
                  <a:schemeClr val="tx1">
                    <a:lumMod val="75000"/>
                    <a:lumOff val="25000"/>
                  </a:schemeClr>
                </a:solidFill>
                <a:latin typeface="Montserrat" pitchFamily="2" charset="0"/>
              </a:rPr>
              <a:t>How likely are you to consider a career in dental research, and why? </a:t>
            </a:r>
          </a:p>
        </p:txBody>
      </p:sp>
      <p:sp>
        <p:nvSpPr>
          <p:cNvPr id="8" name="TextBox 7">
            <a:extLst>
              <a:ext uri="{FF2B5EF4-FFF2-40B4-BE49-F238E27FC236}">
                <a16:creationId xmlns:a16="http://schemas.microsoft.com/office/drawing/2014/main" id="{FCDF74F7-3CC7-AB9E-3E6D-0FA0A0B7FC6A}"/>
              </a:ext>
              <a:ext uri="{C183D7F6-B498-43B3-948B-1728B52AA6E4}">
                <adec:decorative xmlns:adec="http://schemas.microsoft.com/office/drawing/2017/decorative" val="1"/>
              </a:ext>
            </a:extLst>
          </p:cNvPr>
          <p:cNvSpPr txBox="1"/>
          <p:nvPr/>
        </p:nvSpPr>
        <p:spPr>
          <a:xfrm>
            <a:off x="15697200" y="9867900"/>
            <a:ext cx="3196088" cy="307777"/>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custDataLst>
      <p:tags r:id="rId1"/>
    </p:custDataLst>
    <p:extLst>
      <p:ext uri="{BB962C8B-B14F-4D97-AF65-F5344CB8AC3E}">
        <p14:creationId xmlns:p14="http://schemas.microsoft.com/office/powerpoint/2010/main" val="19466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E7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7E07D-7994-1EA4-2969-BFC6B340F8B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07</a:t>
            </a:r>
          </a:p>
        </p:txBody>
      </p:sp>
      <p:sp>
        <p:nvSpPr>
          <p:cNvPr id="2" name="Title 1">
            <a:extLst>
              <a:ext uri="{FF2B5EF4-FFF2-40B4-BE49-F238E27FC236}">
                <a16:creationId xmlns:a16="http://schemas.microsoft.com/office/drawing/2014/main" id="{6C7F3756-925F-A89D-6E32-CDF39160BA9F}"/>
              </a:ext>
            </a:extLst>
          </p:cNvPr>
          <p:cNvSpPr txBox="1">
            <a:spLocks noGrp="1"/>
          </p:cNvSpPr>
          <p:nvPr>
            <p:ph type="title" idx="4294967295"/>
          </p:nvPr>
        </p:nvSpPr>
        <p:spPr>
          <a:xfrm>
            <a:off x="892340" y="3055050"/>
            <a:ext cx="792602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Researchers investigating risks and causes of oral health problems…</a:t>
            </a:r>
          </a:p>
        </p:txBody>
      </p:sp>
      <p:sp>
        <p:nvSpPr>
          <p:cNvPr id="13" name="TextBox 12">
            <a:extLst>
              <a:ext uri="{FF2B5EF4-FFF2-40B4-BE49-F238E27FC236}">
                <a16:creationId xmlns:a16="http://schemas.microsoft.com/office/drawing/2014/main" id="{55D325F8-D188-9FFC-D0C2-77D3D6F8757A}"/>
              </a:ext>
              <a:ext uri="{C183D7F6-B498-43B3-948B-1728B52AA6E4}">
                <adec:decorative xmlns:adec="http://schemas.microsoft.com/office/drawing/2017/decorative" val="1"/>
              </a:ext>
            </a:extLst>
          </p:cNvPr>
          <p:cNvSpPr txBox="1"/>
          <p:nvPr/>
        </p:nvSpPr>
        <p:spPr>
          <a:xfrm>
            <a:off x="15863132" y="9875520"/>
            <a:ext cx="2443316" cy="313715"/>
          </a:xfrm>
          <a:prstGeom prst="rect">
            <a:avLst/>
          </a:prstGeom>
          <a:solidFill>
            <a:schemeClr val="tx1">
              <a:lumMod val="65000"/>
              <a:lumOff val="35000"/>
            </a:schemeClr>
          </a:solidFill>
        </p:spPr>
        <p:txBody>
          <a:bodyPr wrap="square">
            <a:spAutoFit/>
          </a:bodyPr>
          <a:lstStyle/>
          <a:p>
            <a:r>
              <a:rPr lang="en-GB" sz="1400" b="0" i="1" u="none" strike="noStrike" baseline="0" dirty="0">
                <a:solidFill>
                  <a:srgbClr val="FFFFFF"/>
                </a:solidFill>
              </a:rPr>
              <a:t>© ra2 studio/Shutterstock.com</a:t>
            </a:r>
            <a:endParaRPr lang="en-GB" sz="1400" dirty="0"/>
          </a:p>
        </p:txBody>
      </p:sp>
    </p:spTree>
    <p:custDataLst>
      <p:tags r:id="rId1"/>
    </p:custDataLst>
    <p:extLst>
      <p:ext uri="{BB962C8B-B14F-4D97-AF65-F5344CB8AC3E}">
        <p14:creationId xmlns:p14="http://schemas.microsoft.com/office/powerpoint/2010/main" val="3043918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940902"/>
            <a:ext cx="6076795" cy="713084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376519" y="1100160"/>
            <a:ext cx="699726" cy="814819"/>
          </a:xfrm>
          <a:prstGeom prst="rect">
            <a:avLst/>
          </a:prstGeom>
        </p:spPr>
      </p:pic>
      <p:sp>
        <p:nvSpPr>
          <p:cNvPr id="16" name="TextBox 16">
            <a:extLst>
              <a:ext uri="{C183D7F6-B498-43B3-948B-1728B52AA6E4}">
                <adec:decorative xmlns:adec="http://schemas.microsoft.com/office/drawing/2017/decorative" val="0"/>
              </a:ext>
            </a:extLst>
          </p:cNvPr>
          <p:cNvSpPr txBox="1">
            <a:spLocks noGrp="1"/>
          </p:cNvSpPr>
          <p:nvPr>
            <p:ph type="title" idx="4294967295"/>
          </p:nvPr>
        </p:nvSpPr>
        <p:spPr>
          <a:xfrm>
            <a:off x="8538830" y="940902"/>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Margherita</a:t>
            </a: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panose="00000700000000000000" pitchFamily="2" charset="0"/>
              </a:rPr>
              <a:t>08</a:t>
            </a:r>
          </a:p>
        </p:txBody>
      </p:sp>
      <p:sp>
        <p:nvSpPr>
          <p:cNvPr id="6" name="Rectangle: Rounded Corners 5" descr="Headshot of Dr Margherita R. Fontana">
            <a:extLst>
              <a:ext uri="{FF2B5EF4-FFF2-40B4-BE49-F238E27FC236}">
                <a16:creationId xmlns:a16="http://schemas.microsoft.com/office/drawing/2014/main" id="{11DC4549-2B9B-802B-E717-90986ED46B17}"/>
              </a:ext>
              <a:ext uri="{C183D7F6-B498-43B3-948B-1728B52AA6E4}">
                <adec:decorative xmlns:adec="http://schemas.microsoft.com/office/drawing/2017/decorative" val="0"/>
              </a:ext>
            </a:extLst>
          </p:cNvPr>
          <p:cNvSpPr/>
          <p:nvPr/>
        </p:nvSpPr>
        <p:spPr>
          <a:xfrm>
            <a:off x="2819400" y="1111997"/>
            <a:ext cx="4891995" cy="6788665"/>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80011" y="2438663"/>
            <a:ext cx="8283989" cy="5078313"/>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Clifford Nelson Endowed Professor and Professor of</a:t>
            </a:r>
          </a:p>
          <a:p>
            <a:pPr algn="l">
              <a:spcAft>
                <a:spcPts val="2400"/>
              </a:spcAft>
            </a:pPr>
            <a:r>
              <a:rPr lang="en-GB" sz="2400" b="0" i="0" u="none" strike="noStrike" baseline="0" dirty="0">
                <a:solidFill>
                  <a:schemeClr val="tx1">
                    <a:lumMod val="65000"/>
                    <a:lumOff val="35000"/>
                  </a:schemeClr>
                </a:solidFill>
                <a:latin typeface="Montserrat" pitchFamily="2" charset="0"/>
              </a:rPr>
              <a:t>Dentistry Director, Global Initiatives Program in Oral and Craniofacial Health, Department of Cariology, Restorative Sciences &amp; Endodontics, University of Michigan School of Dentistry, USA</a:t>
            </a:r>
          </a:p>
          <a:p>
            <a:pPr algn="l"/>
            <a:r>
              <a:rPr lang="en-GB" sz="2400" b="1" i="0" u="none" strike="noStrike" baseline="0" dirty="0">
                <a:solidFill>
                  <a:schemeClr val="tx1">
                    <a:lumMod val="65000"/>
                    <a:lumOff val="35000"/>
                  </a:schemeClr>
                </a:solidFill>
                <a:latin typeface="Montserrat" pitchFamily="2" charset="0"/>
              </a:rPr>
              <a:t>Field of research</a:t>
            </a:r>
          </a:p>
          <a:p>
            <a:pPr algn="l">
              <a:spcAft>
                <a:spcPts val="2400"/>
              </a:spcAft>
            </a:pPr>
            <a:r>
              <a:rPr lang="en-GB" sz="2400" b="0" i="0" u="none" strike="noStrike" baseline="0" dirty="0">
                <a:solidFill>
                  <a:schemeClr val="tx1">
                    <a:lumMod val="65000"/>
                    <a:lumOff val="35000"/>
                  </a:schemeClr>
                </a:solidFill>
                <a:latin typeface="Montserrat" pitchFamily="2" charset="0"/>
              </a:rPr>
              <a:t>Cariology</a:t>
            </a:r>
          </a:p>
          <a:p>
            <a:pPr algn="l">
              <a:spcAft>
                <a:spcPts val="2400"/>
              </a:spcAft>
            </a:pPr>
            <a:r>
              <a:rPr lang="en-GB" sz="2400" b="1" i="0" u="none" strike="noStrike" baseline="0" dirty="0">
                <a:solidFill>
                  <a:schemeClr val="tx1">
                    <a:lumMod val="65000"/>
                    <a:lumOff val="35000"/>
                  </a:schemeClr>
                </a:solidFill>
                <a:latin typeface="Montserrat" pitchFamily="2" charset="0"/>
              </a:rPr>
              <a:t>As a cariologist, Margherita researches tooth decay. Currently, she is conducting clinical studies to investigate caries risk in young children.</a:t>
            </a:r>
          </a:p>
          <a:p>
            <a:pPr algn="l"/>
            <a:r>
              <a:rPr lang="en-GB" sz="2400" dirty="0">
                <a:solidFill>
                  <a:schemeClr val="tx1">
                    <a:lumMod val="65000"/>
                    <a:lumOff val="35000"/>
                  </a:schemeClr>
                </a:solidFill>
                <a:latin typeface="Montserrat" pitchFamily="2" charset="0"/>
              </a:rPr>
              <a:t>Learn more about Margherita’s work…</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575156" y="7321898"/>
            <a:ext cx="3225406" cy="830997"/>
          </a:xfrm>
          <a:prstGeom prst="rect">
            <a:avLst/>
          </a:prstGeom>
          <a:noFill/>
        </p:spPr>
        <p:txBody>
          <a:bodyPr wrap="square" rtlCol="0">
            <a:spAutoFit/>
          </a:bodyPr>
          <a:lstStyle/>
          <a:p>
            <a:pPr algn="ctr"/>
            <a:r>
              <a:rPr lang="en-GB" sz="2400" b="1" i="0" u="none" strike="noStrike" baseline="0" dirty="0">
                <a:latin typeface="Montserrat-Black"/>
              </a:rPr>
              <a:t>Dr Margherita</a:t>
            </a:r>
          </a:p>
          <a:p>
            <a:pPr algn="ctr"/>
            <a:r>
              <a:rPr lang="en-GB" sz="2400" b="1" i="0" u="none" strike="noStrike" baseline="0" dirty="0">
                <a:latin typeface="Montserrat-Black"/>
              </a:rPr>
              <a:t>R. Fontana</a:t>
            </a:r>
            <a:endParaRPr lang="en-GB" sz="2400" b="1" dirty="0"/>
          </a:p>
        </p:txBody>
      </p:sp>
    </p:spTree>
    <p:custDataLst>
      <p:tags r:id="rId1"/>
    </p:custDataLst>
    <p:extLst>
      <p:ext uri="{BB962C8B-B14F-4D97-AF65-F5344CB8AC3E}">
        <p14:creationId xmlns:p14="http://schemas.microsoft.com/office/powerpoint/2010/main" val="41262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fade">
                                      <p:cBhvr>
                                        <p:cTn id="24" dur="1000"/>
                                        <p:tgtEl>
                                          <p:spTgt spid="17">
                                            <p:txEl>
                                              <p:pRg st="3" end="3"/>
                                            </p:txEl>
                                          </p:spTgt>
                                        </p:tgtEl>
                                      </p:cBhvr>
                                    </p:animEffect>
                                    <p:anim calcmode="lin" valueType="num">
                                      <p:cBhvr>
                                        <p:cTn id="2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000"/>
                                        <p:tgtEl>
                                          <p:spTgt spid="17">
                                            <p:txEl>
                                              <p:pRg st="4" end="4"/>
                                            </p:txEl>
                                          </p:spTgt>
                                        </p:tgtEl>
                                      </p:cBhvr>
                                    </p:animEffect>
                                    <p:anim calcmode="lin" valueType="num">
                                      <p:cBhvr>
                                        <p:cTn id="3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Effect transition="in" filter="fade">
                                      <p:cBhvr>
                                        <p:cTn id="38" dur="1000"/>
                                        <p:tgtEl>
                                          <p:spTgt spid="17">
                                            <p:txEl>
                                              <p:pRg st="5" end="5"/>
                                            </p:txEl>
                                          </p:spTgt>
                                        </p:tgtEl>
                                      </p:cBhvr>
                                    </p:animEffect>
                                    <p:anim calcmode="lin" valueType="num">
                                      <p:cBhvr>
                                        <p:cTn id="39"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2095500"/>
            <a:ext cx="6601256" cy="5723441"/>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11" name="Title 10">
            <a:extLst>
              <a:ext uri="{FF2B5EF4-FFF2-40B4-BE49-F238E27FC236}">
                <a16:creationId xmlns:a16="http://schemas.microsoft.com/office/drawing/2014/main" id="{F9BB4DF5-63A2-FF94-3290-C1CBF56A4870}"/>
              </a:ext>
              <a:ext uri="{C183D7F6-B498-43B3-948B-1728B52AA6E4}">
                <adec:decorative xmlns:adec="http://schemas.microsoft.com/office/drawing/2017/decorative" val="0"/>
              </a:ext>
            </a:extLst>
          </p:cNvPr>
          <p:cNvSpPr txBox="1">
            <a:spLocks noGrp="1"/>
          </p:cNvSpPr>
          <p:nvPr>
            <p:ph type="title" idx="4294967295"/>
          </p:nvPr>
        </p:nvSpPr>
        <p:spPr>
          <a:xfrm>
            <a:off x="929124" y="1405165"/>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Margherita’s research </a:t>
            </a:r>
          </a:p>
        </p:txBody>
      </p:sp>
      <p:sp>
        <p:nvSpPr>
          <p:cNvPr id="6" name="TextBox 5">
            <a:extLst>
              <a:ext uri="{FF2B5EF4-FFF2-40B4-BE49-F238E27FC236}">
                <a16:creationId xmlns:a16="http://schemas.microsoft.com/office/drawing/2014/main" id="{DCC79B2E-916B-539D-F3DE-C9EC633B51A2}"/>
              </a:ext>
              <a:ext uri="{C183D7F6-B498-43B3-948B-1728B52AA6E4}">
                <adec:decorative xmlns:adec="http://schemas.microsoft.com/office/drawing/2017/decorative" val="0"/>
              </a:ext>
            </a:extLst>
          </p:cNvPr>
          <p:cNvSpPr txBox="1"/>
          <p:nvPr/>
        </p:nvSpPr>
        <p:spPr>
          <a:xfrm>
            <a:off x="942556" y="2736675"/>
            <a:ext cx="8686800" cy="5509200"/>
          </a:xfrm>
          <a:prstGeom prst="rect">
            <a:avLst/>
          </a:prstGeom>
          <a:noFill/>
        </p:spPr>
        <p:txBody>
          <a:bodyPr wrap="square" rtlCol="0">
            <a:spAutoFit/>
          </a:bodyPr>
          <a:lstStyle/>
          <a:p>
            <a:pPr algn="l">
              <a:spcAft>
                <a:spcPts val="2400"/>
              </a:spcAft>
            </a:pPr>
            <a:r>
              <a:rPr lang="en-GB" sz="2400" b="0" i="0" u="none" strike="noStrike" baseline="0" dirty="0">
                <a:solidFill>
                  <a:schemeClr val="accent1">
                    <a:lumMod val="50000"/>
                  </a:schemeClr>
                </a:solidFill>
                <a:latin typeface="Montserrat" pitchFamily="2" charset="0"/>
              </a:rPr>
              <a:t>“We have developed </a:t>
            </a:r>
            <a:r>
              <a:rPr lang="en-GB" sz="2400" b="1" i="0" u="none" strike="noStrike" baseline="0" dirty="0">
                <a:solidFill>
                  <a:schemeClr val="accent1">
                    <a:lumMod val="50000"/>
                  </a:schemeClr>
                </a:solidFill>
                <a:latin typeface="Montserrat" pitchFamily="2" charset="0"/>
              </a:rPr>
              <a:t>caries risk tools </a:t>
            </a:r>
            <a:r>
              <a:rPr lang="en-GB" sz="2400" b="0" i="0" u="none" strike="noStrike" baseline="0" dirty="0">
                <a:solidFill>
                  <a:schemeClr val="accent1">
                    <a:lumMod val="50000"/>
                  </a:schemeClr>
                </a:solidFill>
                <a:latin typeface="Montserrat" pitchFamily="2" charset="0"/>
              </a:rPr>
              <a:t>for early childhood and are now focusing on the school age years into early adolescence. </a:t>
            </a:r>
          </a:p>
          <a:p>
            <a:pPr algn="l">
              <a:spcAft>
                <a:spcPts val="2400"/>
              </a:spcAft>
            </a:pPr>
            <a:r>
              <a:rPr lang="en-GB" sz="2400" b="0" i="0" u="none" strike="noStrike" baseline="0" dirty="0">
                <a:solidFill>
                  <a:schemeClr val="accent1">
                    <a:lumMod val="50000"/>
                  </a:schemeClr>
                </a:solidFill>
                <a:latin typeface="Montserrat" pitchFamily="2" charset="0"/>
              </a:rPr>
              <a:t>“We are conducting </a:t>
            </a:r>
            <a:r>
              <a:rPr lang="en-GB" sz="2400" b="1" i="1" u="none" strike="noStrike" baseline="0" dirty="0">
                <a:solidFill>
                  <a:schemeClr val="accent1">
                    <a:lumMod val="50000"/>
                  </a:schemeClr>
                </a:solidFill>
                <a:latin typeface="Montserrat" pitchFamily="2" charset="0"/>
              </a:rPr>
              <a:t>in vitro </a:t>
            </a:r>
            <a:r>
              <a:rPr lang="en-GB" sz="2400" b="0" i="0" u="none" strike="noStrike" baseline="0" dirty="0">
                <a:solidFill>
                  <a:schemeClr val="accent1">
                    <a:lumMod val="50000"/>
                  </a:schemeClr>
                </a:solidFill>
                <a:latin typeface="Montserrat" pitchFamily="2" charset="0"/>
              </a:rPr>
              <a:t>studies of </a:t>
            </a:r>
            <a:r>
              <a:rPr lang="en-GB" sz="2400" b="1" i="0" u="none" strike="noStrike" baseline="0" dirty="0">
                <a:solidFill>
                  <a:schemeClr val="accent1">
                    <a:lumMod val="50000"/>
                  </a:schemeClr>
                </a:solidFill>
                <a:latin typeface="Montserrat" pitchFamily="2" charset="0"/>
              </a:rPr>
              <a:t>biofilms</a:t>
            </a:r>
            <a:r>
              <a:rPr lang="en-GB" sz="2400" b="0" i="0" u="none" strike="noStrike" baseline="0" dirty="0">
                <a:solidFill>
                  <a:schemeClr val="accent1">
                    <a:lumMod val="50000"/>
                  </a:schemeClr>
                </a:solidFill>
                <a:latin typeface="Montserrat" pitchFamily="2" charset="0"/>
              </a:rPr>
              <a:t>. Chemical and biofilms caries models are important to understand how biofilms react with tooth surfaces and how cavities develop in response to different conditions. </a:t>
            </a:r>
          </a:p>
          <a:p>
            <a:pPr algn="l">
              <a:spcAft>
                <a:spcPts val="2400"/>
              </a:spcAft>
            </a:pPr>
            <a:r>
              <a:rPr lang="en-GB" sz="2400" b="0" i="0" u="none" strike="noStrike" baseline="0" dirty="0">
                <a:solidFill>
                  <a:schemeClr val="accent1">
                    <a:lumMod val="50000"/>
                  </a:schemeClr>
                </a:solidFill>
                <a:latin typeface="Montserrat" pitchFamily="2" charset="0"/>
              </a:rPr>
              <a:t>“A career in</a:t>
            </a:r>
            <a:r>
              <a:rPr lang="en-GB" sz="2400" b="1" i="0" u="none" strike="noStrike" baseline="0" dirty="0">
                <a:solidFill>
                  <a:schemeClr val="accent1">
                    <a:lumMod val="50000"/>
                  </a:schemeClr>
                </a:solidFill>
                <a:latin typeface="Montserrat" pitchFamily="2" charset="0"/>
              </a:rPr>
              <a:t> cariology </a:t>
            </a:r>
            <a:r>
              <a:rPr lang="en-GB" sz="2400" b="0" i="0" u="none" strike="noStrike" baseline="0" dirty="0">
                <a:solidFill>
                  <a:schemeClr val="accent1">
                    <a:lumMod val="50000"/>
                  </a:schemeClr>
                </a:solidFill>
                <a:latin typeface="Montserrat" pitchFamily="2" charset="0"/>
              </a:rPr>
              <a:t>relies on many years of study, but it is very</a:t>
            </a:r>
            <a:r>
              <a:rPr lang="en-GB" sz="2400" b="1" i="0" u="none" strike="noStrike" baseline="0" dirty="0">
                <a:solidFill>
                  <a:schemeClr val="accent1">
                    <a:lumMod val="50000"/>
                  </a:schemeClr>
                </a:solidFill>
                <a:latin typeface="Montserrat" pitchFamily="2" charset="0"/>
              </a:rPr>
              <a:t> rewarding</a:t>
            </a:r>
            <a:r>
              <a:rPr lang="en-GB" sz="2400" b="0" i="0" u="none" strike="noStrike" baseline="0" dirty="0">
                <a:solidFill>
                  <a:schemeClr val="accent1">
                    <a:lumMod val="50000"/>
                  </a:schemeClr>
                </a:solidFill>
                <a:latin typeface="Montserrat" pitchFamily="2" charset="0"/>
              </a:rPr>
              <a:t>. I have been able to </a:t>
            </a:r>
            <a:r>
              <a:rPr lang="en-GB" sz="2400" b="1" i="0" u="none" strike="noStrike" baseline="0" dirty="0">
                <a:solidFill>
                  <a:schemeClr val="accent1">
                    <a:lumMod val="50000"/>
                  </a:schemeClr>
                </a:solidFill>
                <a:latin typeface="Montserrat" pitchFamily="2" charset="0"/>
              </a:rPr>
              <a:t>collaborate</a:t>
            </a:r>
            <a:r>
              <a:rPr lang="en-GB" sz="2400" b="0" i="0" u="none" strike="noStrike" baseline="0" dirty="0">
                <a:solidFill>
                  <a:schemeClr val="accent1">
                    <a:lumMod val="50000"/>
                  </a:schemeClr>
                </a:solidFill>
                <a:latin typeface="Montserrat" pitchFamily="2" charset="0"/>
              </a:rPr>
              <a:t> with wonderful communities of people in different parts of the world, all committed to improving the health of children </a:t>
            </a:r>
            <a:r>
              <a:rPr lang="en-GB" sz="2400" b="1" i="0" u="none" strike="noStrike" baseline="0" dirty="0">
                <a:solidFill>
                  <a:schemeClr val="accent1">
                    <a:lumMod val="50000"/>
                  </a:schemeClr>
                </a:solidFill>
                <a:latin typeface="Montserrat" pitchFamily="2" charset="0"/>
              </a:rPr>
              <a:t>worldwide</a:t>
            </a:r>
            <a:r>
              <a:rPr lang="en-GB" sz="2400" b="0" i="0" u="none" strike="noStrike" baseline="0" dirty="0">
                <a:solidFill>
                  <a:schemeClr val="accent1">
                    <a:lumMod val="50000"/>
                  </a:schemeClr>
                </a:solidFill>
                <a:latin typeface="Montserrat" pitchFamily="2" charset="0"/>
              </a:rPr>
              <a:t>.</a:t>
            </a:r>
            <a:r>
              <a:rPr lang="en-GB" sz="2400" dirty="0">
                <a:solidFill>
                  <a:schemeClr val="accent1">
                    <a:lumMod val="50000"/>
                  </a:schemeClr>
                </a:solidFill>
                <a:latin typeface="Montserrat" pitchFamily="2" charset="0"/>
              </a:rPr>
              <a:t>.”</a:t>
            </a:r>
          </a:p>
        </p:txBody>
      </p:sp>
      <p:grpSp>
        <p:nvGrpSpPr>
          <p:cNvPr id="7" name="Group 2" descr="Dr Margherita R. Fontana (center) and colleagues.">
            <a:extLst>
              <a:ext uri="{FF2B5EF4-FFF2-40B4-BE49-F238E27FC236}">
                <a16:creationId xmlns:a16="http://schemas.microsoft.com/office/drawing/2014/main" id="{24941EB6-C915-D586-05FA-56ECB1C16265}"/>
              </a:ext>
              <a:ext uri="{C183D7F6-B498-43B3-948B-1728B52AA6E4}">
                <adec:decorative xmlns:adec="http://schemas.microsoft.com/office/drawing/2017/decorative" val="0"/>
              </a:ext>
            </a:extLst>
          </p:cNvPr>
          <p:cNvGrpSpPr>
            <a:grpSpLocks noChangeAspect="1"/>
          </p:cNvGrpSpPr>
          <p:nvPr/>
        </p:nvGrpSpPr>
        <p:grpSpPr>
          <a:xfrm>
            <a:off x="10820400" y="2468059"/>
            <a:ext cx="6915057" cy="4961441"/>
            <a:chOff x="-206972" y="589107"/>
            <a:chExt cx="7062714" cy="5067382"/>
          </a:xfrm>
        </p:grpSpPr>
        <p:sp>
          <p:nvSpPr>
            <p:cNvPr id="8" name="Freeform 3">
              <a:extLst>
                <a:ext uri="{FF2B5EF4-FFF2-40B4-BE49-F238E27FC236}">
                  <a16:creationId xmlns:a16="http://schemas.microsoft.com/office/drawing/2014/main" id="{BC5B358C-D716-79DF-A90C-528FCBB81C55}"/>
                </a:ext>
              </a:extLst>
            </p:cNvPr>
            <p:cNvSpPr/>
            <p:nvPr/>
          </p:nvSpPr>
          <p:spPr>
            <a:xfrm>
              <a:off x="-206972" y="589107"/>
              <a:ext cx="7062714" cy="5067382"/>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a:stretch>
            </a:blipFill>
            <a:ln w="12700">
              <a:noFill/>
            </a:ln>
          </p:spPr>
          <p:txBody>
            <a:bodyPr/>
            <a:lstStyle/>
            <a:p>
              <a:endParaRPr lang="en-GB"/>
            </a:p>
          </p:txBody>
        </p:sp>
      </p:grpSp>
      <p:sp>
        <p:nvSpPr>
          <p:cNvPr id="9" name="TextBox 8">
            <a:extLst>
              <a:ext uri="{FF2B5EF4-FFF2-40B4-BE49-F238E27FC236}">
                <a16:creationId xmlns:a16="http://schemas.microsoft.com/office/drawing/2014/main" id="{B2BC82DE-D6AC-8CA7-D23C-0DFE2E37F7CB}"/>
              </a:ext>
              <a:ext uri="{C183D7F6-B498-43B3-948B-1728B52AA6E4}">
                <adec:decorative xmlns:adec="http://schemas.microsoft.com/office/drawing/2017/decorative" val="1"/>
              </a:ext>
            </a:extLst>
          </p:cNvPr>
          <p:cNvSpPr txBox="1"/>
          <p:nvPr/>
        </p:nvSpPr>
        <p:spPr>
          <a:xfrm>
            <a:off x="14221438" y="7585829"/>
            <a:ext cx="3761762" cy="769441"/>
          </a:xfrm>
          <a:prstGeom prst="rect">
            <a:avLst/>
          </a:prstGeom>
          <a:noFill/>
        </p:spPr>
        <p:txBody>
          <a:bodyPr wrap="square" rtlCol="0">
            <a:spAutoFit/>
          </a:bodyPr>
          <a:lstStyle/>
          <a:p>
            <a:r>
              <a:rPr lang="en-GB" sz="2200" dirty="0">
                <a:solidFill>
                  <a:schemeClr val="bg1"/>
                </a:solidFill>
                <a:latin typeface="Montserrat" pitchFamily="2" charset="0"/>
              </a:rPr>
              <a:t>Dr Margherita R. Fontana (</a:t>
            </a:r>
            <a:r>
              <a:rPr lang="en-GB" sz="2200" dirty="0" err="1">
                <a:solidFill>
                  <a:schemeClr val="bg1"/>
                </a:solidFill>
                <a:latin typeface="Montserrat" pitchFamily="2" charset="0"/>
              </a:rPr>
              <a:t>center</a:t>
            </a:r>
            <a:r>
              <a:rPr lang="en-GB" sz="2200" dirty="0">
                <a:solidFill>
                  <a:schemeClr val="bg1"/>
                </a:solidFill>
                <a:latin typeface="Montserrat" pitchFamily="2" charset="0"/>
              </a:rPr>
              <a:t>) and colleagues.</a:t>
            </a:r>
          </a:p>
        </p:txBody>
      </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panose="00000700000000000000" pitchFamily="2" charset="0"/>
              </a:rPr>
              <a:t>09</a:t>
            </a:r>
          </a:p>
        </p:txBody>
      </p:sp>
    </p:spTree>
    <p:custDataLst>
      <p:tags r:id="rId1"/>
    </p:custDataLst>
    <p:extLst>
      <p:ext uri="{BB962C8B-B14F-4D97-AF65-F5344CB8AC3E}">
        <p14:creationId xmlns:p14="http://schemas.microsoft.com/office/powerpoint/2010/main" val="7227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2"/>
  <p:tag name="TAG_BACKING_FORM_KEY" val="20906988-d:\documents\working\nidcr\futurum\ppt careers in dental research_unbranded.pptx"/>
  <p:tag name="ARTICULATE_PRESENTER_VERSION" val="8"/>
  <p:tag name="ARTICULATE_USED_PAGE_ORIENTATION" val="1"/>
  <p:tag name="ARTICULATE_USED_PAGE_SIZE" val="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USED_LAYOUT" val="7"/>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c3ef7f-e8b8-4d92-89b3-251881954ba8" xsi:nil="true"/>
    <lcf76f155ced4ddcb4097134ff3c332f xmlns="af1cd44f-c213-4158-ae46-4224729835f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3C39267285FE4ABEAAC30820C37D66" ma:contentTypeVersion="18" ma:contentTypeDescription="Create a new document." ma:contentTypeScope="" ma:versionID="96e9d8cc87c9ccbdff61f2ecbd8cf79a">
  <xsd:schema xmlns:xsd="http://www.w3.org/2001/XMLSchema" xmlns:xs="http://www.w3.org/2001/XMLSchema" xmlns:p="http://schemas.microsoft.com/office/2006/metadata/properties" xmlns:ns2="af1cd44f-c213-4158-ae46-4224729835f4" xmlns:ns3="64c3ef7f-e8b8-4d92-89b3-251881954ba8" targetNamespace="http://schemas.microsoft.com/office/2006/metadata/properties" ma:root="true" ma:fieldsID="f64da304456c491174bbe202d4eb98c2" ns2:_="" ns3:_="">
    <xsd:import namespace="af1cd44f-c213-4158-ae46-4224729835f4"/>
    <xsd:import namespace="64c3ef7f-e8b8-4d92-89b3-251881954b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cd44f-c213-4158-ae46-4224729835f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0bb338e-bc66-44a0-9152-20f6f08275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c3ef7f-e8b8-4d92-89b3-251881954b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575077-513f-4b19-b580-bf670954b726}" ma:internalName="TaxCatchAll" ma:showField="CatchAllData" ma:web="64c3ef7f-e8b8-4d92-89b3-251881954b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2.xml><?xml version="1.0" encoding="utf-8"?>
<ds:datastoreItem xmlns:ds="http://schemas.openxmlformats.org/officeDocument/2006/customXml" ds:itemID="{DD27C9C9-1383-43CA-9F0A-3F7796B22DE4}">
  <ds:schemaRefs>
    <ds:schemaRef ds:uri="http://schemas.microsoft.com/office/2006/documentManagement/types"/>
    <ds:schemaRef ds:uri="http://www.w3.org/XML/1998/namespace"/>
    <ds:schemaRef ds:uri="http://purl.org/dc/elements/1.1/"/>
    <ds:schemaRef ds:uri="http://schemas.openxmlformats.org/package/2006/metadata/core-properties"/>
    <ds:schemaRef ds:uri="http://purl.org/dc/terms/"/>
    <ds:schemaRef ds:uri="http://schemas.microsoft.com/office/2006/metadata/properties"/>
    <ds:schemaRef ds:uri="http://purl.org/dc/dcmitype/"/>
    <ds:schemaRef ds:uri="http://schemas.microsoft.com/office/infopath/2007/PartnerControls"/>
    <ds:schemaRef ds:uri="64c3ef7f-e8b8-4d92-89b3-251881954ba8"/>
    <ds:schemaRef ds:uri="af1cd44f-c213-4158-ae46-4224729835f4"/>
  </ds:schemaRefs>
</ds:datastoreItem>
</file>

<file path=customXml/itemProps3.xml><?xml version="1.0" encoding="utf-8"?>
<ds:datastoreItem xmlns:ds="http://schemas.openxmlformats.org/officeDocument/2006/customXml" ds:itemID="{F45C4DE7-93BE-4641-B94E-B5982EDE9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1cd44f-c213-4158-ae46-4224729835f4"/>
    <ds:schemaRef ds:uri="64c3ef7f-e8b8-4d92-89b3-251881954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2318</TotalTime>
  <Words>3325</Words>
  <Application>Microsoft Office PowerPoint</Application>
  <PresentationFormat>Custom</PresentationFormat>
  <Paragraphs>309</Paragraphs>
  <Slides>42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BrandonGrotesque-MediumItalic</vt:lpstr>
      <vt:lpstr>Calibri</vt:lpstr>
      <vt:lpstr>Montserrat</vt:lpstr>
      <vt:lpstr>Montserrat SemiBold</vt:lpstr>
      <vt:lpstr>Montserrat-Black</vt:lpstr>
      <vt:lpstr>Office Theme</vt:lpstr>
      <vt:lpstr>A world of opportunity in  dental research  The National Institute of Dental and Craniofacial Research, National Institutes of Health (NIDCR/NIH)</vt:lpstr>
      <vt:lpstr>In this presentation</vt:lpstr>
      <vt:lpstr>Meet Jennifer</vt:lpstr>
      <vt:lpstr>Dentistry is about more than a bright smile…</vt:lpstr>
      <vt:lpstr>The future of dental research</vt:lpstr>
      <vt:lpstr>Talking points</vt:lpstr>
      <vt:lpstr>Researchers investigating risks and causes of oral health problems…</vt:lpstr>
      <vt:lpstr>Meet Margherita</vt:lpstr>
      <vt:lpstr>Margherita’s research </vt:lpstr>
      <vt:lpstr>Margherita says…</vt:lpstr>
      <vt:lpstr>Meet Janice</vt:lpstr>
      <vt:lpstr>Janice’s research </vt:lpstr>
      <vt:lpstr>Janice says…</vt:lpstr>
      <vt:lpstr>Meet Azeez</vt:lpstr>
      <vt:lpstr>Azeez’s research </vt:lpstr>
      <vt:lpstr>Azeez says…</vt:lpstr>
      <vt:lpstr>Meet Niki</vt:lpstr>
      <vt:lpstr>Niki’s research </vt:lpstr>
      <vt:lpstr>Niki says…</vt:lpstr>
      <vt:lpstr>Talking points: Margherita, Janice, Azeez, Niki</vt:lpstr>
      <vt:lpstr>Researchers investigating ways to correct oral health problems…</vt:lpstr>
      <vt:lpstr>Meet Ophir</vt:lpstr>
      <vt:lpstr>Ophir’s research </vt:lpstr>
      <vt:lpstr>Ophir says…</vt:lpstr>
      <vt:lpstr>Meet Darnell</vt:lpstr>
      <vt:lpstr>Darnell’s research </vt:lpstr>
      <vt:lpstr>Darnell says…</vt:lpstr>
      <vt:lpstr>Talking points: Ophir, Darnell</vt:lpstr>
      <vt:lpstr>Researchers investigating wider impacts of oral health…</vt:lpstr>
      <vt:lpstr>Meet Donald</vt:lpstr>
      <vt:lpstr>Donald’s research </vt:lpstr>
      <vt:lpstr>Donald says…</vt:lpstr>
      <vt:lpstr>Meet Caroline</vt:lpstr>
      <vt:lpstr>Caroline’s research </vt:lpstr>
      <vt:lpstr>Caroline says…</vt:lpstr>
      <vt:lpstr>Talking points: Donald, Caroline</vt:lpstr>
      <vt:lpstr>Pathway from school to dental research (1/2)</vt:lpstr>
      <vt:lpstr>Pathway from school to  dental research (2/2)</vt:lpstr>
      <vt:lpstr>Explore careers in dental research</vt:lpstr>
      <vt:lpstr>Talking points:  Jennifer</vt:lpstr>
      <vt:lpstr>More resources</vt:lpstr>
      <vt:lpstr>Dr Rena D’Souza Director, National Institute of Dental and Craniofacial Research, National Institutes of Health, (NIDCR/NIH)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world of opportunity in dental research</dc:title>
  <dc:subject>Presentation introduces Jennifer Webster-Cyriaque, researchers investigating risks and causes of oral health problems, ways to correct oral health problems, wider impacts of oral health, Pathway from school to dental research, Explore careers in dental research and more resources.</dc:subject>
  <dc:creator>National Institute of Dental and Craniofacial Research;National Institutes of Health</dc:creator>
  <cp:keywords>National Institute of Dental and Craniofacial Research, NIDCR; National Institutes of Health, NIH; dental researcher; Pathway; Janice Lee; Caroline Shiboski; Niki Moutsopoulos; Azeez Butali; Darnell Kaigler; Ophir Klein; Margherita R.Fontana; Donald L.Chi; Jennifer Webster-Cyriaque; </cp:keywords>
  <cp:lastModifiedBy>Guy Hendrickson</cp:lastModifiedBy>
  <cp:revision>36</cp:revision>
  <dcterms:created xsi:type="dcterms:W3CDTF">2006-08-16T00:00:00Z</dcterms:created>
  <dcterms:modified xsi:type="dcterms:W3CDTF">2024-10-02T04:49:03Z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0x010100421D55AF1BC03B43A168FBC220A99B57</vt:lpwstr>
  </property>
  <property fmtid="{D5CDD505-2E9C-101B-9397-08002B2CF9AE}" pid="3" name="MediaServiceImageTags">
    <vt:lpwstr/>
  </property>
  <property fmtid="{D5CDD505-2E9C-101B-9397-08002B2CF9AE}" pid="4" name="ArticulateGUID">
    <vt:lpwstr>75299A4C-673A-42FB-AA79-72A5610DE9C5</vt:lpwstr>
  </property>
  <property fmtid="{D5CDD505-2E9C-101B-9397-08002B2CF9AE}" pid="5" name="ArticulatePath">
    <vt:lpwstr>PPT Careers in dental research_unbranded</vt:lpwstr>
  </property>
  <property fmtid="{D5CDD505-2E9C-101B-9397-08002B2CF9AE}" pid="6" name="ArticulateUseProject">
    <vt:lpwstr>1</vt:lpwstr>
  </property>
  <property fmtid="{D5CDD505-2E9C-101B-9397-08002B2CF9AE}" pid="7" name="ArticulateProjectFull">
    <vt:lpwstr>D:\Documents\Working\NIDCR\Futurum\PPT Careers in dental research_unbranded.ppta</vt:lpwstr>
  </property>
  <property fmtid="{D5CDD505-2E9C-101B-9397-08002B2CF9AE}" pid="8" name="ArticulateProjectVersion">
    <vt:lpwstr>8</vt:lpwstr>
  </property>
</Properties>
</file>