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9" r:id="rId7"/>
    <p:sldId id="260" r:id="rId8"/>
    <p:sldId id="261" r:id="rId9"/>
    <p:sldId id="262" r:id="rId10"/>
  </p:sldIdLst>
  <p:sldSz cx="18288000" cy="10287000"/>
  <p:notesSz cx="6858000" cy="9144000"/>
  <p:embeddedFontLst>
    <p:embeddedFont>
      <p:font typeface="Montserrat" panose="02000505000000020004" pitchFamily="2" charset="0"/>
      <p:regular r:id="rId12"/>
      <p:bold r:id="rId13"/>
      <p:italic r:id="rId14"/>
      <p:boldItalic r:id="rId15"/>
    </p:embeddedFont>
    <p:embeddedFont>
      <p:font typeface="Montserrat Black" panose="00000A00000000000000" pitchFamily="2" charset="0"/>
      <p:bold r:id="rId16"/>
      <p:italic r:id="rId17"/>
      <p:boldItalic r:id="rId18"/>
    </p:embeddedFont>
    <p:embeddedFont>
      <p:font typeface="Montserrat ExtraBold" panose="00000900000000000000" pitchFamily="2" charset="0"/>
      <p:bold r:id="rId19"/>
    </p:embeddedFont>
    <p:embeddedFont>
      <p:font typeface="Montserrat SemiBold" panose="00000700000000000000" pitchFamily="2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0AA"/>
    <a:srgbClr val="55B8AD"/>
    <a:srgbClr val="0066CC"/>
    <a:srgbClr val="ABB500"/>
    <a:srgbClr val="EC6D3A"/>
    <a:srgbClr val="55782C"/>
    <a:srgbClr val="145D8D"/>
    <a:srgbClr val="B76CA9"/>
    <a:srgbClr val="E7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DBFD7B-2533-4D58-9608-58D64194288D}" v="8" dt="2024-08-19T14:59:02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36" autoAdjust="0"/>
  </p:normalViewPr>
  <p:slideViewPr>
    <p:cSldViewPr>
      <p:cViewPr>
        <p:scale>
          <a:sx n="66" d="100"/>
          <a:sy n="66" d="100"/>
        </p:scale>
        <p:origin x="1368" y="9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ns, Catherine (NIH/NIDCR) [E]" userId="67c40af8-6ba9-4fdf-814a-1b7107ddf75f" providerId="ADAL" clId="{E3DBFD7B-2533-4D58-9608-58D64194288D}"/>
    <pc:docChg chg="modSld">
      <pc:chgData name="Evans, Catherine (NIH/NIDCR) [E]" userId="67c40af8-6ba9-4fdf-814a-1b7107ddf75f" providerId="ADAL" clId="{E3DBFD7B-2533-4D58-9608-58D64194288D}" dt="2024-08-19T14:58:24.323" v="3" actId="20577"/>
      <pc:docMkLst>
        <pc:docMk/>
      </pc:docMkLst>
      <pc:sldChg chg="modSp">
        <pc:chgData name="Evans, Catherine (NIH/NIDCR) [E]" userId="67c40af8-6ba9-4fdf-814a-1b7107ddf75f" providerId="ADAL" clId="{E3DBFD7B-2533-4D58-9608-58D64194288D}" dt="2024-08-19T14:58:24.323" v="3" actId="20577"/>
        <pc:sldMkLst>
          <pc:docMk/>
          <pc:sldMk cId="0" sldId="261"/>
        </pc:sldMkLst>
        <pc:spChg chg="mod">
          <ac:chgData name="Evans, Catherine (NIH/NIDCR) [E]" userId="67c40af8-6ba9-4fdf-814a-1b7107ddf75f" providerId="ADAL" clId="{E3DBFD7B-2533-4D58-9608-58D64194288D}" dt="2024-08-19T14:58:24.323" v="3" actId="20577"/>
          <ac:spMkLst>
            <pc:docMk/>
            <pc:sldMk cId="0" sldId="261"/>
            <ac:spMk id="4" creationId="{9FC4CD32-D133-7D01-8591-CFE77DF0053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54068-8357-0E48-AACD-4BA6E40A7C9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7CBB8-ADE2-6C44-A825-86EAAF74A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0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dcr.nih.gov/careers-training/resources-high-school-educator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7CBB8-ADE2-6C44-A825-86EAAF74A7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38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7CBB8-ADE2-6C44-A825-86EAAF74A7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43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1200" b="0" dirty="0">
                <a:solidFill>
                  <a:schemeClr val="bg1"/>
                </a:solidFill>
                <a:latin typeface="Montserrat SemiBold" pitchFamily="2" charset="77"/>
              </a:rPr>
              <a:t>Read the </a:t>
            </a:r>
            <a:r>
              <a:rPr lang="en-GB" sz="1200" b="0" dirty="0">
                <a:solidFill>
                  <a:schemeClr val="bg1"/>
                </a:solidFill>
                <a:latin typeface="Montserrat SemiBold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article</a:t>
            </a:r>
            <a:r>
              <a:rPr lang="en-GB" sz="1200" b="0" dirty="0">
                <a:solidFill>
                  <a:schemeClr val="bg1"/>
                </a:solidFill>
                <a:latin typeface="Montserrat SemiBold" pitchFamily="2" charset="77"/>
              </a:rPr>
              <a:t> (</a:t>
            </a:r>
            <a:r>
              <a:rPr lang="en-US" b="0" dirty="0">
                <a:hlinkClick r:id="rId3"/>
              </a:rPr>
              <a:t>https://www.nidcr.nih.gov/careers-training/resources-high-school-educators</a:t>
            </a:r>
            <a:r>
              <a:rPr lang="en-US" b="0" dirty="0"/>
              <a:t>)</a:t>
            </a:r>
            <a:endParaRPr lang="en-GB" sz="1200" b="0" dirty="0">
              <a:solidFill>
                <a:schemeClr val="bg1"/>
              </a:solidFill>
              <a:latin typeface="Montserrat SemiBold" pitchFamily="2" charset="77"/>
            </a:endParaRP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1200" b="0" dirty="0">
                <a:solidFill>
                  <a:schemeClr val="bg1"/>
                </a:solidFill>
                <a:latin typeface="Montserrat SemiBold" pitchFamily="2" charset="77"/>
              </a:rPr>
              <a:t>Watch the </a:t>
            </a:r>
            <a:r>
              <a:rPr lang="en-GB" sz="1200" b="0" dirty="0">
                <a:solidFill>
                  <a:schemeClr val="bg1"/>
                </a:solidFill>
                <a:latin typeface="Montserrat SemiBold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animation</a:t>
            </a:r>
            <a:r>
              <a:rPr lang="en-GB" sz="1200" b="0" dirty="0">
                <a:solidFill>
                  <a:schemeClr val="bg1"/>
                </a:solidFill>
                <a:latin typeface="Montserrat SemiBold" pitchFamily="2" charset="77"/>
              </a:rPr>
              <a:t> (</a:t>
            </a:r>
            <a:r>
              <a:rPr lang="en-US" b="0" dirty="0">
                <a:hlinkClick r:id="rId3"/>
              </a:rPr>
              <a:t>https://www.nidcr.nih.gov/careers-training/resources-high-school-educators</a:t>
            </a:r>
            <a:r>
              <a:rPr lang="en-US" b="0" dirty="0"/>
              <a:t>)</a:t>
            </a:r>
            <a:endParaRPr lang="en-GB" sz="1200" b="0" dirty="0">
              <a:solidFill>
                <a:schemeClr val="bg1"/>
              </a:solidFill>
              <a:latin typeface="Montserrat SemiBold" pitchFamily="2" charset="77"/>
            </a:endParaRP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1200" b="0" dirty="0">
                <a:solidFill>
                  <a:schemeClr val="bg1"/>
                </a:solidFill>
                <a:latin typeface="Montserrat SemiBold" pitchFamily="2" charset="0"/>
              </a:rPr>
              <a:t>Download the </a:t>
            </a:r>
            <a:r>
              <a:rPr lang="en-GB" sz="1200" b="0" dirty="0">
                <a:solidFill>
                  <a:schemeClr val="bg1"/>
                </a:solidFill>
                <a:latin typeface="Montserrat SemiBold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activity sheet</a:t>
            </a:r>
            <a:r>
              <a:rPr lang="en-GB" sz="1200" b="0" dirty="0">
                <a:solidFill>
                  <a:schemeClr val="bg1"/>
                </a:solidFill>
                <a:latin typeface="Montserrat SemiBold" pitchFamily="2" charset="0"/>
              </a:rPr>
              <a:t> (</a:t>
            </a:r>
            <a:r>
              <a:rPr lang="en-US" b="0" dirty="0">
                <a:hlinkClick r:id="rId3"/>
              </a:rPr>
              <a:t>https://www.nidcr.nih.gov/careers-training/resources-high-school-educators</a:t>
            </a:r>
            <a:r>
              <a:rPr lang="en-US" b="0" dirty="0"/>
              <a:t>)</a:t>
            </a:r>
            <a:endParaRPr lang="en-GB" sz="1200" b="0" dirty="0">
              <a:solidFill>
                <a:schemeClr val="bg1"/>
              </a:solidFill>
              <a:latin typeface="Montserrat SemiBold" pitchFamily="2" charset="0"/>
            </a:endParaRP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1200" b="0" dirty="0">
                <a:solidFill>
                  <a:schemeClr val="bg1"/>
                </a:solidFill>
                <a:latin typeface="Montserrat SemiBold" pitchFamily="2" charset="0"/>
              </a:rPr>
              <a:t>Download the </a:t>
            </a:r>
            <a:r>
              <a:rPr lang="en-GB" sz="1200" b="0" dirty="0">
                <a:solidFill>
                  <a:schemeClr val="bg1"/>
                </a:solidFill>
                <a:latin typeface="Montserrat SemiBold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careers PowerPoint</a:t>
            </a:r>
            <a:r>
              <a:rPr lang="en-GB" sz="1200" b="0" dirty="0">
                <a:solidFill>
                  <a:schemeClr val="bg1"/>
                </a:solidFill>
                <a:latin typeface="Montserrat SemiBold" pitchFamily="2" charset="0"/>
              </a:rPr>
              <a:t> (</a:t>
            </a:r>
            <a:r>
              <a:rPr lang="en-US" b="0" dirty="0">
                <a:hlinkClick r:id="rId3"/>
              </a:rPr>
              <a:t>https://www.nidcr.nih.gov/careers-training/resources-high-school-educators</a:t>
            </a:r>
            <a:r>
              <a:rPr lang="en-US" b="0" dirty="0"/>
              <a:t>)</a:t>
            </a:r>
            <a:endParaRPr lang="en-GB" sz="1200" b="0" dirty="0">
              <a:solidFill>
                <a:schemeClr val="bg1"/>
              </a:solidFill>
              <a:latin typeface="Montserrat Black" pitchFamily="2" charset="0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7CBB8-ADE2-6C44-A825-86EAAF74A7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80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hyperlink" Target="https://www.nidcr.nih.gov/careers-training/resources-high-school-educators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07851"/>
            <a:ext cx="6802509" cy="1986621"/>
            <a:chOff x="0" y="0"/>
            <a:chExt cx="1822422" cy="609600"/>
          </a:xfrm>
          <a:solidFill>
            <a:srgbClr val="55B8AD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822422" cy="609600"/>
            </a:xfrm>
            <a:custGeom>
              <a:avLst/>
              <a:gdLst/>
              <a:ahLst/>
              <a:cxnLst/>
              <a:rect l="l" t="t" r="r" b="b"/>
              <a:pathLst>
                <a:path w="1822422" h="609600">
                  <a:moveTo>
                    <a:pt x="203200" y="0"/>
                  </a:moveTo>
                  <a:lnTo>
                    <a:pt x="1822422" y="0"/>
                  </a:lnTo>
                  <a:lnTo>
                    <a:pt x="1619222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5468" y="682666"/>
            <a:ext cx="16930314" cy="8921668"/>
            <a:chOff x="0" y="0"/>
            <a:chExt cx="4459013" cy="23497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59013" cy="2349740"/>
            </a:xfrm>
            <a:custGeom>
              <a:avLst/>
              <a:gdLst/>
              <a:ahLst/>
              <a:cxnLst/>
              <a:rect l="l" t="t" r="r" b="b"/>
              <a:pathLst>
                <a:path w="4459013" h="2349740">
                  <a:moveTo>
                    <a:pt x="0" y="0"/>
                  </a:moveTo>
                  <a:lnTo>
                    <a:pt x="4459013" y="0"/>
                  </a:lnTo>
                  <a:lnTo>
                    <a:pt x="4459013" y="2349740"/>
                  </a:lnTo>
                  <a:lnTo>
                    <a:pt x="0" y="2349740"/>
                  </a:lnTo>
                  <a:close/>
                </a:path>
              </a:pathLst>
            </a:custGeom>
            <a:solidFill>
              <a:srgbClr val="3660AA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02375" y="-144661"/>
            <a:ext cx="13885625" cy="7782055"/>
            <a:chOff x="0" y="-38100"/>
            <a:chExt cx="3657119" cy="20495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57119" cy="2011495"/>
            </a:xfrm>
            <a:custGeom>
              <a:avLst/>
              <a:gdLst/>
              <a:ahLst/>
              <a:cxnLst/>
              <a:rect l="l" t="t" r="r" b="b"/>
              <a:pathLst>
                <a:path w="3657119" h="2011495">
                  <a:moveTo>
                    <a:pt x="203200" y="0"/>
                  </a:moveTo>
                  <a:lnTo>
                    <a:pt x="3657119" y="0"/>
                  </a:lnTo>
                  <a:lnTo>
                    <a:pt x="3453919" y="2011495"/>
                  </a:lnTo>
                  <a:lnTo>
                    <a:pt x="0" y="201149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5B8AD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01900" y="56147"/>
            <a:ext cx="3086100" cy="7581247"/>
          </a:xfrm>
          <a:custGeom>
            <a:avLst/>
            <a:gdLst/>
            <a:ahLst/>
            <a:cxnLst/>
            <a:rect l="l" t="t" r="r" b="b"/>
            <a:pathLst>
              <a:path w="812800" h="2011495">
                <a:moveTo>
                  <a:pt x="0" y="0"/>
                </a:moveTo>
                <a:lnTo>
                  <a:pt x="812800" y="0"/>
                </a:lnTo>
                <a:lnTo>
                  <a:pt x="812800" y="2011495"/>
                </a:lnTo>
                <a:lnTo>
                  <a:pt x="0" y="2011495"/>
                </a:lnTo>
                <a:close/>
              </a:path>
            </a:pathLst>
          </a:custGeom>
          <a:solidFill>
            <a:srgbClr val="55B8AD"/>
          </a:solidFill>
        </p:spPr>
        <p:txBody>
          <a:bodyPr/>
          <a:lstStyle/>
          <a:p>
            <a:endParaRPr lang="en-GB"/>
          </a:p>
        </p:txBody>
      </p:sp>
      <p:sp>
        <p:nvSpPr>
          <p:cNvPr id="36" name="Title 35">
            <a:extLst>
              <a:ext uri="{FF2B5EF4-FFF2-40B4-BE49-F238E27FC236}">
                <a16:creationId xmlns:a16="http://schemas.microsoft.com/office/drawing/2014/main" id="{1345F9D3-AE14-804C-BB1C-B14290FE776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00800" y="3715061"/>
            <a:ext cx="9492451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Black" pitchFamily="2" charset="77"/>
                <a:ea typeface="+mn-ea"/>
                <a:cs typeface="+mn-cs"/>
              </a:rPr>
              <a:t>Dental Research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Dr Jennifer Webster-Cyriaque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FC4E707-6232-5085-579A-C41D0A18B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115300"/>
            <a:ext cx="715468" cy="2179172"/>
          </a:xfrm>
          <a:prstGeom prst="rect">
            <a:avLst/>
          </a:prstGeom>
          <a:solidFill>
            <a:srgbClr val="55B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Illustration of a smartphone playing a podcast, a microphone and a cup.">
            <a:extLst>
              <a:ext uri="{FF2B5EF4-FFF2-40B4-BE49-F238E27FC236}">
                <a16:creationId xmlns:a16="http://schemas.microsoft.com/office/drawing/2014/main" id="{F25DDC04-D7CE-105D-F1CE-01A4F11874F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614" y="4461004"/>
            <a:ext cx="6969047" cy="45298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41542B7-CA50-72E1-7A57-9FE12DCDE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22608" y="0"/>
            <a:ext cx="4152900" cy="2882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7FE66B-ACFC-8F8B-FDE7-DF8CA8C73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6516" y="2070464"/>
            <a:ext cx="421629" cy="7365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30CA7F4E-4CF1-47CD-C1B5-3195628DC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61" y="-12966"/>
            <a:ext cx="18287998" cy="10299966"/>
          </a:xfrm>
          <a:prstGeom prst="rect">
            <a:avLst/>
          </a:prstGeom>
        </p:spPr>
      </p:pic>
      <p:sp>
        <p:nvSpPr>
          <p:cNvPr id="34" name="TextBox 3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0080" y="1280160"/>
            <a:ext cx="4731720" cy="7822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1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99" b="0" i="0" u="none" strike="noStrike" kern="1200" cap="none" spc="0" normalizeH="0" baseline="0" noProof="0" dirty="0">
                <a:ln>
                  <a:noFill/>
                </a:ln>
                <a:solidFill>
                  <a:srgbClr val="3660AA"/>
                </a:solidFill>
                <a:effectLst/>
                <a:uLnTx/>
                <a:uFillTx/>
                <a:latin typeface="Montserrat ExtraBold" panose="020F0502020204030204" pitchFamily="2" charset="0"/>
                <a:ea typeface="+mn-ea"/>
                <a:cs typeface="+mn-cs"/>
              </a:rPr>
              <a:t>Pre-listening: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B7B4-B3FF-0F56-6C33-1C53CEEAD37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49583" y="2687922"/>
            <a:ext cx="7683985" cy="4277932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GB" sz="2200" dirty="0">
                <a:latin typeface="Montserrat" pitchFamily="2" charset="0"/>
              </a:rPr>
              <a:t>What do you already know about careers in dental research?</a:t>
            </a:r>
          </a:p>
          <a:p>
            <a:pPr marL="514350" lvl="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GB" sz="2200" dirty="0">
                <a:latin typeface="Montserrat" pitchFamily="2" charset="0"/>
              </a:rPr>
              <a:t>What type of research do you think a dental researcher conducts?</a:t>
            </a:r>
          </a:p>
          <a:p>
            <a:pPr marL="514350" lvl="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GB" sz="2200" dirty="0">
                <a:latin typeface="Montserrat" pitchFamily="2" charset="0"/>
              </a:rPr>
              <a:t>What skills and knowledge do you think dental research requires?</a:t>
            </a:r>
          </a:p>
          <a:p>
            <a:pPr marL="514350" lvl="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GB" sz="2200" dirty="0">
                <a:latin typeface="Montserrat" pitchFamily="2" charset="0"/>
              </a:rPr>
              <a:t>How interested are you in pursuing a career in dental research, and why?</a:t>
            </a:r>
            <a:endParaRPr lang="en-GB" sz="2000" dirty="0">
              <a:latin typeface="Montserrat" pitchFamily="2" charset="0"/>
            </a:endParaRPr>
          </a:p>
        </p:txBody>
      </p:sp>
      <p:sp>
        <p:nvSpPr>
          <p:cNvPr id="32" name="TextBox 3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134600" y="739793"/>
            <a:ext cx="4929573" cy="1756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64"/>
              </a:lnSpc>
            </a:pPr>
            <a:r>
              <a:rPr lang="en-US" sz="4800" dirty="0">
                <a:solidFill>
                  <a:srgbClr val="000000"/>
                </a:solidFill>
                <a:latin typeface="Montserrat ExtraBold" panose="00000900000000000000" pitchFamily="2" charset="0"/>
              </a:rPr>
              <a:t>Meet</a:t>
            </a:r>
          </a:p>
          <a:p>
            <a:pPr>
              <a:lnSpc>
                <a:spcPts val="4012"/>
              </a:lnSpc>
            </a:pPr>
            <a:r>
              <a:rPr lang="en-US" sz="3400" dirty="0">
                <a:solidFill>
                  <a:srgbClr val="000000"/>
                </a:solidFill>
                <a:latin typeface="Montserrat" pitchFamily="2" charset="0"/>
              </a:rPr>
              <a:t>Dr Jennifer Webster-Cyriaque</a:t>
            </a:r>
          </a:p>
        </p:txBody>
      </p:sp>
      <p:sp>
        <p:nvSpPr>
          <p:cNvPr id="27" name="Freeform 27" descr="Portrait photo of Jennifer Webster-Cyriaque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4071091" y="1785716"/>
            <a:ext cx="3264155" cy="4081684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5">
            <a:extLst>
              <a:ext uri="{FF2B5EF4-FFF2-40B4-BE49-F238E27FC236}">
                <a16:creationId xmlns:a16="http://schemas.microsoft.com/office/drawing/2014/main" id="{232BF716-C9AC-505C-A199-DD5665901D0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010543" y="7385347"/>
            <a:ext cx="823075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rtl="0"/>
            <a:r>
              <a:rPr lang="en-GB" sz="2400" b="1" dirty="0">
                <a:effectLst/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US National Institute of Dental and</a:t>
            </a:r>
            <a:endParaRPr lang="en-GB" sz="2400" b="1" dirty="0">
              <a:effectLst/>
              <a:latin typeface="Montserrat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effectLst/>
                <a:latin typeface="Montserrat" pitchFamily="2" charset="0"/>
                <a:ea typeface="Calibri" panose="020F0502020204030204" pitchFamily="34" charset="0"/>
              </a:rPr>
              <a:t>Craniofacial Research, National Institutes of Health</a:t>
            </a:r>
          </a:p>
          <a:p>
            <a:endParaRPr lang="en-US" sz="2400" dirty="0">
              <a:solidFill>
                <a:srgbClr val="000000"/>
              </a:solidFill>
              <a:latin typeface="Montserrat" pitchFamily="2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Montserrat" pitchFamily="2" charset="0"/>
              </a:rPr>
              <a:t>Fields of research:</a:t>
            </a:r>
          </a:p>
          <a:p>
            <a:r>
              <a:rPr lang="en-GB" sz="2400" i="0" u="none" strike="noStrike" baseline="0" dirty="0">
                <a:latin typeface="Montserrat" pitchFamily="2" charset="0"/>
              </a:rPr>
              <a:t>Oral Health, Microbiology, Immunology, Virology</a:t>
            </a:r>
            <a:endParaRPr lang="en-US" sz="2400" dirty="0">
              <a:solidFill>
                <a:srgbClr val="000000"/>
              </a:solidFill>
              <a:latin typeface="Montserrat" pitchFamily="2" charset="0"/>
            </a:endParaRPr>
          </a:p>
        </p:txBody>
      </p:sp>
      <p:sp>
        <p:nvSpPr>
          <p:cNvPr id="36" name="TextBox 3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010543" y="9505339"/>
            <a:ext cx="7467107" cy="52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2800" i="1" dirty="0">
                <a:latin typeface="Montserrat SemiBold" panose="00000700000000000000" pitchFamily="2" charset="0"/>
              </a:rPr>
              <a:t>"</a:t>
            </a:r>
            <a:r>
              <a:rPr lang="en-US" sz="2800" i="1" dirty="0">
                <a:effectLst/>
                <a:latin typeface="Montserrat SemiBold" panose="00000700000000000000" pitchFamily="2" charset="0"/>
                <a:ea typeface="Calibri" panose="020F0502020204030204" pitchFamily="34" charset="0"/>
              </a:rPr>
              <a:t>Science is a team sport</a:t>
            </a:r>
            <a:r>
              <a:rPr lang="en-US" sz="2800" i="1" dirty="0">
                <a:latin typeface="Montserrat SemiBold" panose="00000700000000000000" pitchFamily="2" charset="0"/>
              </a:rPr>
              <a:t>."</a:t>
            </a:r>
          </a:p>
        </p:txBody>
      </p:sp>
      <p:sp>
        <p:nvSpPr>
          <p:cNvPr id="55" name="TextBox 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0" y="457200"/>
            <a:ext cx="7849836" cy="28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 dirty="0">
                <a:solidFill>
                  <a:srgbClr val="3660AA"/>
                </a:solidFill>
                <a:latin typeface="Montserrat" panose="02000505000000020004" pitchFamily="2" charset="0"/>
              </a:rPr>
              <a:t>Pre-listening </a:t>
            </a:r>
            <a:r>
              <a:rPr lang="en-US" sz="1700" dirty="0">
                <a:solidFill>
                  <a:srgbClr val="3660AA"/>
                </a:solidFill>
                <a:latin typeface="Montserrat"/>
              </a:rPr>
              <a:t> </a:t>
            </a:r>
            <a:r>
              <a:rPr lang="en-US" sz="1700" dirty="0">
                <a:solidFill>
                  <a:srgbClr val="55B8AD"/>
                </a:solidFill>
                <a:latin typeface="Montserrat"/>
              </a:rPr>
              <a:t>|  Break it down  |  Post-listening  |  Learn more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2DE36F03-DA2F-5A01-AE7E-37F65DAA3B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0080" y="1280160"/>
            <a:ext cx="9253929" cy="18771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61963" indent="-461963" algn="l">
              <a:spcBef>
                <a:spcPts val="3000"/>
              </a:spcBef>
            </a:pPr>
            <a:r>
              <a:rPr kumimoji="0" lang="en-US" sz="5199" i="0" u="none" strike="noStrike" kern="1200" cap="none" spc="0" normalizeH="0" baseline="0" noProof="0" dirty="0">
                <a:ln>
                  <a:noFill/>
                </a:ln>
                <a:solidFill>
                  <a:srgbClr val="3660AA"/>
                </a:solidFill>
                <a:effectLst/>
                <a:uLnTx/>
                <a:uFillTx/>
                <a:latin typeface="Montserrat ExtraBold" panose="00000900000000000000" pitchFamily="2" charset="0"/>
                <a:ea typeface="+mn-ea"/>
                <a:cs typeface="+mn-cs"/>
              </a:rPr>
              <a:t>Break the podcast down:</a:t>
            </a:r>
            <a:br>
              <a:rPr kumimoji="0" lang="en-US" sz="5199" i="0" u="none" strike="noStrike" kern="1200" cap="none" spc="0" normalizeH="0" baseline="0" noProof="0" dirty="0">
                <a:ln>
                  <a:noFill/>
                </a:ln>
                <a:solidFill>
                  <a:srgbClr val="3660AA"/>
                </a:solidFill>
                <a:effectLst/>
                <a:uLnTx/>
                <a:uFillTx/>
                <a:latin typeface="Montserrat ExtraBold" panose="00000900000000000000" pitchFamily="2" charset="0"/>
                <a:ea typeface="+mn-ea"/>
                <a:cs typeface="+mn-cs"/>
              </a:rPr>
            </a:br>
            <a:br>
              <a:rPr kumimoji="0" lang="en-US" sz="5199" i="0" u="none" strike="noStrike" kern="1200" cap="none" spc="0" normalizeH="0" baseline="0" noProof="0" dirty="0">
                <a:ln>
                  <a:noFill/>
                </a:ln>
                <a:solidFill>
                  <a:srgbClr val="3660AA"/>
                </a:solidFill>
                <a:effectLst/>
                <a:uLnTx/>
                <a:uFillTx/>
                <a:latin typeface="Montserrat ExtraBold" panose="00000900000000000000" pitchFamily="2" charset="0"/>
                <a:ea typeface="+mn-ea"/>
                <a:cs typeface="+mn-cs"/>
              </a:rPr>
            </a:br>
            <a:r>
              <a:rPr lang="en-GB" sz="1800" dirty="0">
                <a:solidFill>
                  <a:srgbClr val="3660AA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Calibri Light" panose="020F0302020204030204" pitchFamily="34" charset="0"/>
              </a:rPr>
              <a:t>Start – 04.35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3660AA"/>
              </a:solidFill>
              <a:effectLst/>
              <a:uLnTx/>
              <a:uFillTx/>
              <a:latin typeface="Montserrat ExtraBold" panose="00000900000000000000" pitchFamily="2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F7BD3-563C-2234-079D-7A86EEDA8C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85800" y="4000500"/>
            <a:ext cx="8527395" cy="3608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GB" sz="2200" dirty="0">
                <a:latin typeface="Montserrat" pitchFamily="2" charset="0"/>
                <a:ea typeface="Calibri" panose="020F0502020204030204" pitchFamily="34" charset="0"/>
                <a:cs typeface="Calibri Light" panose="020F0302020204030204" pitchFamily="34" charset="0"/>
              </a:rPr>
              <a:t>What range of research is being conducted by scientists at the </a:t>
            </a:r>
            <a:r>
              <a:rPr lang="en-GB" sz="2200" dirty="0">
                <a:latin typeface="Montserrat" pitchFamily="2" charset="0"/>
              </a:rPr>
              <a:t>National Institute of Dental and Craniofacial Research, National Institutes of Health?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GB" sz="2200" dirty="0">
                <a:latin typeface="Montserrat" pitchFamily="2" charset="0"/>
                <a:ea typeface="Calibri" panose="020F0502020204030204" pitchFamily="34" charset="0"/>
                <a:cs typeface="Calibri Light" panose="020F0302020204030204" pitchFamily="34" charset="0"/>
              </a:rPr>
              <a:t>What research fields contribute to dental research?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GB" sz="2200" dirty="0">
                <a:latin typeface="Montserrat" pitchFamily="2" charset="0"/>
                <a:ea typeface="Calibri" panose="020F0502020204030204" pitchFamily="34" charset="0"/>
                <a:cs typeface="Calibri Light" panose="020F0302020204030204" pitchFamily="34" charset="0"/>
              </a:rPr>
              <a:t>Why do you think Jennifer describes science as a team sport? To what extent do you agree with this description, and why?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GB" sz="2200" dirty="0">
                <a:latin typeface="Montserrat" pitchFamily="2" charset="0"/>
                <a:ea typeface="Calibri" panose="020F0502020204030204" pitchFamily="34" charset="0"/>
                <a:cs typeface="Calibri Light" panose="020F0302020204030204" pitchFamily="34" charset="0"/>
              </a:rPr>
              <a:t>Jennifer says that if you have a question, you are a scientist. What questions do you have? How would you go about investigating possible answers?</a:t>
            </a:r>
          </a:p>
        </p:txBody>
      </p:sp>
      <p:pic>
        <p:nvPicPr>
          <p:cNvPr id="29" name="Picture 28" descr="Graphic illustration of a girl holding a giant smartphone playing a podcast.">
            <a:extLst>
              <a:ext uri="{FF2B5EF4-FFF2-40B4-BE49-F238E27FC236}">
                <a16:creationId xmlns:a16="http://schemas.microsoft.com/office/drawing/2014/main" id="{B450F3D4-CDBB-7808-977F-7982A780F7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0380" y="-5443"/>
            <a:ext cx="8337620" cy="10292443"/>
          </a:xfrm>
          <a:prstGeom prst="rect">
            <a:avLst/>
          </a:prstGeom>
        </p:spPr>
      </p:pic>
      <p:sp>
        <p:nvSpPr>
          <p:cNvPr id="2" name="TextBox 55">
            <a:extLst>
              <a:ext uri="{FF2B5EF4-FFF2-40B4-BE49-F238E27FC236}">
                <a16:creationId xmlns:a16="http://schemas.microsoft.com/office/drawing/2014/main" id="{21E175A1-8B5A-A829-754D-637300ADF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0" y="457200"/>
            <a:ext cx="7849836" cy="28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dirty="0">
                <a:solidFill>
                  <a:srgbClr val="55B8AD"/>
                </a:solidFill>
                <a:latin typeface="Montserrat" panose="02000505000000020004" pitchFamily="2" charset="0"/>
              </a:rPr>
              <a:t>Pre-listening</a:t>
            </a:r>
            <a:r>
              <a:rPr lang="en-US" sz="1700" dirty="0">
                <a:solidFill>
                  <a:srgbClr val="3660AA"/>
                </a:solidFill>
                <a:latin typeface="Montserrat" panose="02000505000000020004" pitchFamily="2" charset="0"/>
              </a:rPr>
              <a:t>  </a:t>
            </a:r>
            <a:r>
              <a:rPr lang="en-US" sz="1700" dirty="0">
                <a:solidFill>
                  <a:srgbClr val="55B8AD"/>
                </a:solidFill>
                <a:latin typeface="Montserrat" panose="02000505000000020004" pitchFamily="2" charset="0"/>
              </a:rPr>
              <a:t>|  </a:t>
            </a:r>
            <a:r>
              <a:rPr lang="en-US" sz="1700" b="1" dirty="0">
                <a:solidFill>
                  <a:srgbClr val="3660AA"/>
                </a:solidFill>
                <a:latin typeface="Montserrat" panose="02000505000000020004" pitchFamily="2" charset="0"/>
              </a:rPr>
              <a:t>Break it down  </a:t>
            </a:r>
            <a:r>
              <a:rPr lang="en-US" sz="1700" dirty="0">
                <a:solidFill>
                  <a:srgbClr val="55B8AD"/>
                </a:solidFill>
                <a:latin typeface="Montserrat" panose="02000505000000020004" pitchFamily="2" charset="0"/>
              </a:rPr>
              <a:t>|  Post-listening  |  Learn more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678032-380B-B129-BA96-E075B43A1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830" y="2428424"/>
            <a:ext cx="859826" cy="9816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7CAC0630-A01F-12D4-0243-2B5FACC6CC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0080" y="1280160"/>
            <a:ext cx="9253929" cy="18771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61963" indent="-461963" algn="l"/>
            <a:r>
              <a:rPr kumimoji="0" lang="en-US" sz="5199" b="0" i="0" u="none" strike="noStrike" kern="1200" cap="none" spc="0" normalizeH="0" baseline="0" noProof="0" dirty="0">
                <a:ln>
                  <a:noFill/>
                </a:ln>
                <a:solidFill>
                  <a:srgbClr val="3660AA"/>
                </a:solidFill>
                <a:effectLst/>
                <a:uLnTx/>
                <a:uFillTx/>
                <a:latin typeface="Montserrat ExtraBold" panose="00000900000000000000" pitchFamily="2" charset="0"/>
                <a:ea typeface="+mn-ea"/>
                <a:cs typeface="+mn-cs"/>
              </a:rPr>
              <a:t>Break the podcast down:</a:t>
            </a:r>
            <a:br>
              <a:rPr kumimoji="0" lang="en-US" sz="5199" b="0" i="0" u="none" strike="noStrike" kern="1200" cap="none" spc="0" normalizeH="0" baseline="0" noProof="0" dirty="0">
                <a:ln>
                  <a:noFill/>
                </a:ln>
                <a:solidFill>
                  <a:srgbClr val="3660AA"/>
                </a:solidFill>
                <a:effectLst/>
                <a:uLnTx/>
                <a:uFillTx/>
                <a:latin typeface="Montserrat ExtraBold" panose="00000900000000000000" pitchFamily="2" charset="0"/>
                <a:ea typeface="+mn-ea"/>
                <a:cs typeface="+mn-cs"/>
              </a:rPr>
            </a:br>
            <a:br>
              <a:rPr kumimoji="0" lang="en-US" sz="5199" b="0" i="0" u="none" strike="noStrike" kern="1200" cap="none" spc="0" normalizeH="0" baseline="0" noProof="0" dirty="0">
                <a:ln>
                  <a:noFill/>
                </a:ln>
                <a:solidFill>
                  <a:srgbClr val="3660AA"/>
                </a:solidFill>
                <a:effectLst/>
                <a:uLnTx/>
                <a:uFillTx/>
                <a:latin typeface="Montserrat ExtraBold" panose="00000900000000000000" pitchFamily="2" charset="0"/>
                <a:ea typeface="+mn-ea"/>
                <a:cs typeface="+mn-cs"/>
              </a:rPr>
            </a:br>
            <a:r>
              <a:rPr lang="en-GB" sz="1800" b="1" dirty="0">
                <a:solidFill>
                  <a:srgbClr val="3660AA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Calibri Light" panose="020F0302020204030204" pitchFamily="34" charset="0"/>
              </a:rPr>
              <a:t>04.45 – end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660AA"/>
              </a:solidFill>
              <a:effectLst/>
              <a:uLnTx/>
              <a:uFillTx/>
              <a:latin typeface="Montserrat ExtraBold" panose="00000900000000000000" pitchFamily="2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AB22A1-5D08-CABF-0331-DD25534B3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830" y="2428424"/>
            <a:ext cx="859826" cy="98163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8B2D3E-0974-D799-0351-F8E5EE3C52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85800" y="4000500"/>
            <a:ext cx="8344803" cy="5118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GB" sz="2200" dirty="0">
                <a:latin typeface="Montserrat" pitchFamily="2" charset="77"/>
                <a:ea typeface="Times New Roman" panose="02020603050405020304" pitchFamily="18" charset="0"/>
                <a:cs typeface="Calibri Light" panose="020F0302020204030204" pitchFamily="34" charset="0"/>
              </a:rPr>
              <a:t>In what way did Jennifer find dentistry more gratifying than medicine?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GB" sz="2200" dirty="0">
                <a:latin typeface="Montserrat" pitchFamily="2" charset="77"/>
                <a:ea typeface="Times New Roman" panose="02020603050405020304" pitchFamily="18" charset="0"/>
                <a:cs typeface="Calibri Light" panose="020F0302020204030204" pitchFamily="34" charset="0"/>
              </a:rPr>
              <a:t>How have mentors impacted Jennifer’s career?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GB" sz="2200" dirty="0">
                <a:latin typeface="Montserrat" pitchFamily="2" charset="77"/>
                <a:ea typeface="Times New Roman" panose="02020603050405020304" pitchFamily="18" charset="0"/>
                <a:cs typeface="Calibri Light" panose="020F0302020204030204" pitchFamily="34" charset="0"/>
              </a:rPr>
              <a:t>Why is listening to different perspectives so important for science?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GB" sz="2200" dirty="0">
                <a:latin typeface="Montserrat" pitchFamily="2" charset="77"/>
                <a:ea typeface="Times New Roman" panose="02020603050405020304" pitchFamily="18" charset="0"/>
                <a:cs typeface="Calibri Light" panose="020F0302020204030204" pitchFamily="34" charset="0"/>
              </a:rPr>
              <a:t>Jennifer gives several pieces of advice. Which advice do you find the most useful, and why? What could you do now to act upon Jennifer’s advice?</a:t>
            </a:r>
          </a:p>
        </p:txBody>
      </p:sp>
      <p:pic>
        <p:nvPicPr>
          <p:cNvPr id="31" name="Picture 30" descr="Graphic illustration of a male student working at a laptop, wearing headphones.">
            <a:extLst>
              <a:ext uri="{FF2B5EF4-FFF2-40B4-BE49-F238E27FC236}">
                <a16:creationId xmlns:a16="http://schemas.microsoft.com/office/drawing/2014/main" id="{9D5B3611-DDE5-917F-8C87-59DBE0132B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6632" y="1"/>
            <a:ext cx="8141367" cy="10291636"/>
          </a:xfrm>
          <a:prstGeom prst="rect">
            <a:avLst/>
          </a:prstGeom>
        </p:spPr>
      </p:pic>
      <p:sp>
        <p:nvSpPr>
          <p:cNvPr id="2" name="TextBox 55">
            <a:extLst>
              <a:ext uri="{FF2B5EF4-FFF2-40B4-BE49-F238E27FC236}">
                <a16:creationId xmlns:a16="http://schemas.microsoft.com/office/drawing/2014/main" id="{3F4BB9CD-FB59-E2BF-45F8-7A568AB73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0" y="457200"/>
            <a:ext cx="7849836" cy="28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dirty="0">
                <a:solidFill>
                  <a:srgbClr val="55B8AD"/>
                </a:solidFill>
                <a:latin typeface="Montserrat" panose="02000505000000020004" pitchFamily="2" charset="0"/>
              </a:rPr>
              <a:t>Pre-listening</a:t>
            </a:r>
            <a:r>
              <a:rPr lang="en-US" sz="1700" dirty="0">
                <a:solidFill>
                  <a:srgbClr val="3660AA"/>
                </a:solidFill>
                <a:latin typeface="Montserrat" panose="02000505000000020004" pitchFamily="2" charset="0"/>
              </a:rPr>
              <a:t>  </a:t>
            </a:r>
            <a:r>
              <a:rPr lang="en-US" sz="1700" dirty="0">
                <a:solidFill>
                  <a:srgbClr val="55B8AD"/>
                </a:solidFill>
                <a:latin typeface="Montserrat" panose="02000505000000020004" pitchFamily="2" charset="0"/>
              </a:rPr>
              <a:t>|  </a:t>
            </a:r>
            <a:r>
              <a:rPr lang="en-US" sz="1700" b="1" dirty="0">
                <a:solidFill>
                  <a:srgbClr val="3660AA"/>
                </a:solidFill>
                <a:latin typeface="Montserrat" panose="02000505000000020004" pitchFamily="2" charset="0"/>
              </a:rPr>
              <a:t>Break it down  </a:t>
            </a:r>
            <a:r>
              <a:rPr lang="en-US" sz="1700" dirty="0">
                <a:solidFill>
                  <a:srgbClr val="55B8AD"/>
                </a:solidFill>
                <a:latin typeface="Montserrat" panose="02000505000000020004" pitchFamily="2" charset="0"/>
              </a:rPr>
              <a:t>|  Post-listening  |  Learn more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5">
            <a:extLst>
              <a:ext uri="{FF2B5EF4-FFF2-40B4-BE49-F238E27FC236}">
                <a16:creationId xmlns:a16="http://schemas.microsoft.com/office/drawing/2014/main" id="{1D20397E-18B6-C802-DA79-1FE27F8D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0" y="457200"/>
            <a:ext cx="7849836" cy="28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dirty="0">
                <a:solidFill>
                  <a:srgbClr val="55B8AD"/>
                </a:solidFill>
                <a:latin typeface="Montserrat" panose="02000505000000020004" pitchFamily="2" charset="0"/>
              </a:rPr>
              <a:t>Pre-listening</a:t>
            </a:r>
            <a:r>
              <a:rPr lang="en-US" sz="1700" dirty="0">
                <a:solidFill>
                  <a:srgbClr val="3660AA"/>
                </a:solidFill>
                <a:latin typeface="Montserrat" panose="02000505000000020004" pitchFamily="2" charset="0"/>
              </a:rPr>
              <a:t>  </a:t>
            </a:r>
            <a:r>
              <a:rPr lang="en-US" sz="1700" dirty="0">
                <a:solidFill>
                  <a:srgbClr val="55B8AD"/>
                </a:solidFill>
                <a:latin typeface="Montserrat" panose="02000505000000020004" pitchFamily="2" charset="0"/>
              </a:rPr>
              <a:t>|  Break it down  |  </a:t>
            </a:r>
            <a:r>
              <a:rPr lang="en-US" sz="1700" b="1" dirty="0">
                <a:solidFill>
                  <a:srgbClr val="3660AA"/>
                </a:solidFill>
                <a:latin typeface="Montserrat" panose="02000505000000020004" pitchFamily="2" charset="0"/>
              </a:rPr>
              <a:t>Post-listening</a:t>
            </a:r>
            <a:r>
              <a:rPr lang="en-US" sz="1700" dirty="0">
                <a:solidFill>
                  <a:srgbClr val="55B8AD"/>
                </a:solidFill>
                <a:latin typeface="Montserrat" panose="02000505000000020004" pitchFamily="2" charset="0"/>
              </a:rPr>
              <a:t>  |  Learn more</a:t>
            </a:r>
          </a:p>
        </p:txBody>
      </p:sp>
      <p:sp>
        <p:nvSpPr>
          <p:cNvPr id="2" name="TextBox 2"/>
          <p:cNvSpPr txBox="1">
            <a:spLocks noGrp="1"/>
          </p:cNvSpPr>
          <p:nvPr>
            <p:ph type="title" idx="4294967295"/>
          </p:nvPr>
        </p:nvSpPr>
        <p:spPr>
          <a:xfrm>
            <a:off x="640080" y="1280160"/>
            <a:ext cx="9253929" cy="7822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1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99" b="0" i="0" u="none" strike="noStrike" kern="1200" cap="none" spc="0" normalizeH="0" baseline="0" noProof="0" dirty="0">
                <a:ln>
                  <a:noFill/>
                </a:ln>
                <a:solidFill>
                  <a:srgbClr val="3660AA"/>
                </a:solidFill>
                <a:effectLst/>
                <a:uLnTx/>
                <a:uFillTx/>
                <a:latin typeface="Montserrat ExtraBold" panose="00000900000000000000" pitchFamily="2" charset="0"/>
                <a:ea typeface="+mn-ea"/>
                <a:cs typeface="+mn-cs"/>
              </a:rPr>
              <a:t>Post-listening: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C4CD32-D133-7D01-8591-CFE77DF0053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709596" y="2624511"/>
            <a:ext cx="16598795" cy="2339218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How would you describe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what a dental researcher does</a:t>
            </a:r>
            <a:br>
              <a:rPr lang="en-GB" sz="18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to someone who has not listened to Jennifer’s podcast?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Which skills and knowledge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does dental research require?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To what extent do you have these skills?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Which skills do you need to develop further?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What did Jennifer say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that you had not expected her to say?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What have you learned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about being a dental researcher that you did not know before?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What further questions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would you ask Jennifer about dental research and/or her career?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Now that you have heard Jennifer talk,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how interested are you in dental research, and why?</a:t>
            </a:r>
          </a:p>
        </p:txBody>
      </p:sp>
      <p:pic>
        <p:nvPicPr>
          <p:cNvPr id="29" name="Picture 28" descr="Graphic illustration of a pair of headphones and a person playing a podcast on a phone.">
            <a:extLst>
              <a:ext uri="{FF2B5EF4-FFF2-40B4-BE49-F238E27FC236}">
                <a16:creationId xmlns:a16="http://schemas.microsoft.com/office/drawing/2014/main" id="{7D7D0129-3015-1EA1-D0BC-18FA051576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9" y="5644185"/>
            <a:ext cx="18277108" cy="475441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84F3F13D-1F73-0471-030F-D8DECFE4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12" y="35642"/>
            <a:ext cx="18264975" cy="10295618"/>
          </a:xfrm>
          <a:prstGeom prst="rect">
            <a:avLst/>
          </a:prstGeom>
        </p:spPr>
      </p:pic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640080" y="1280160"/>
            <a:ext cx="8382646" cy="15645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1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99" b="0" i="0" u="none" strike="noStrike" kern="1200" cap="none" spc="0" normalizeH="0" baseline="0" noProof="0" dirty="0">
                <a:ln>
                  <a:noFill/>
                </a:ln>
                <a:solidFill>
                  <a:srgbClr val="3660AA"/>
                </a:solidFill>
                <a:effectLst/>
                <a:uLnTx/>
                <a:uFillTx/>
                <a:latin typeface="Montserrat ExtraBold" panose="00000900000000000000" pitchFamily="2" charset="0"/>
                <a:ea typeface="+mn-ea"/>
                <a:cs typeface="+mn-cs"/>
              </a:rPr>
              <a:t>Learn more about dental research: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B1A9CA-08E6-F93F-7E22-A335F4CBA4A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205356" y="4723179"/>
            <a:ext cx="552196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Montserrat SemiBold" pitchFamily="2" charset="77"/>
              </a:rPr>
              <a:t>Read the </a:t>
            </a:r>
            <a:r>
              <a:rPr lang="en-GB" sz="2800" dirty="0">
                <a:solidFill>
                  <a:schemeClr val="bg1"/>
                </a:solidFill>
                <a:latin typeface="Montserrat SemiBold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article</a:t>
            </a:r>
            <a:endParaRPr lang="en-GB" sz="2800" dirty="0">
              <a:solidFill>
                <a:schemeClr val="bg1"/>
              </a:solidFill>
              <a:latin typeface="Montserrat SemiBold" pitchFamily="2" charset="77"/>
            </a:endParaRP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Montserrat SemiBold" pitchFamily="2" charset="77"/>
              </a:rPr>
              <a:t>Watch the </a:t>
            </a:r>
            <a:r>
              <a:rPr lang="en-GB" sz="2800" dirty="0">
                <a:solidFill>
                  <a:schemeClr val="bg1"/>
                </a:solidFill>
                <a:latin typeface="Montserrat SemiBold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animation</a:t>
            </a:r>
            <a:endParaRPr lang="en-GB" sz="2800" dirty="0">
              <a:solidFill>
                <a:schemeClr val="bg1"/>
              </a:solidFill>
              <a:latin typeface="Montserrat SemiBold" pitchFamily="2" charset="77"/>
            </a:endParaRP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Montserrat SemiBold" pitchFamily="2" charset="0"/>
              </a:rPr>
              <a:t>Download the </a:t>
            </a:r>
            <a:r>
              <a:rPr lang="en-GB" sz="2800" dirty="0">
                <a:solidFill>
                  <a:schemeClr val="bg1"/>
                </a:solidFill>
                <a:latin typeface="Montserrat SemiBold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activity sheet</a:t>
            </a:r>
            <a:endParaRPr lang="en-GB" sz="2800" dirty="0">
              <a:solidFill>
                <a:schemeClr val="bg1"/>
              </a:solidFill>
              <a:latin typeface="Montserrat SemiBold" pitchFamily="2" charset="0"/>
            </a:endParaRP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Montserrat SemiBold" pitchFamily="2" charset="0"/>
              </a:rPr>
              <a:t>Download the </a:t>
            </a:r>
            <a:r>
              <a:rPr lang="en-GB" sz="2800" dirty="0">
                <a:solidFill>
                  <a:schemeClr val="bg1"/>
                </a:solidFill>
                <a:latin typeface="Montserrat SemiBold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careers PowerPoint</a:t>
            </a:r>
            <a:endParaRPr lang="en-GB" sz="2800" b="1" dirty="0">
              <a:solidFill>
                <a:schemeClr val="bg1"/>
              </a:solidFill>
              <a:latin typeface="Montserrat Black" pitchFamily="2" charset="0"/>
            </a:endParaRPr>
          </a:p>
        </p:txBody>
      </p:sp>
      <p:sp>
        <p:nvSpPr>
          <p:cNvPr id="2" name="TextBox 55">
            <a:extLst>
              <a:ext uri="{FF2B5EF4-FFF2-40B4-BE49-F238E27FC236}">
                <a16:creationId xmlns:a16="http://schemas.microsoft.com/office/drawing/2014/main" id="{2D9C3DC4-7962-3F3B-DB6A-A58E86A28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0" y="457200"/>
            <a:ext cx="7849836" cy="28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dirty="0">
                <a:solidFill>
                  <a:srgbClr val="55B8AD"/>
                </a:solidFill>
                <a:latin typeface="Montserrat" panose="02000505000000020004" pitchFamily="2" charset="0"/>
              </a:rPr>
              <a:t>Pre-listening</a:t>
            </a:r>
            <a:r>
              <a:rPr lang="en-US" sz="1700" dirty="0">
                <a:solidFill>
                  <a:srgbClr val="3660AA"/>
                </a:solidFill>
                <a:latin typeface="Montserrat" panose="02000505000000020004" pitchFamily="2" charset="0"/>
              </a:rPr>
              <a:t>  </a:t>
            </a:r>
            <a:r>
              <a:rPr lang="en-US" sz="1700" dirty="0">
                <a:solidFill>
                  <a:srgbClr val="55B8AD"/>
                </a:solidFill>
                <a:latin typeface="Montserrat" panose="02000505000000020004" pitchFamily="2" charset="0"/>
              </a:rPr>
              <a:t>|  Break it down  |  Post-listening  |  </a:t>
            </a:r>
            <a:r>
              <a:rPr lang="en-US" sz="1700" b="1" dirty="0">
                <a:solidFill>
                  <a:srgbClr val="3660AA"/>
                </a:solidFill>
                <a:latin typeface="Montserrat" panose="02000505000000020004" pitchFamily="2" charset="0"/>
              </a:rPr>
              <a:t>Learn more</a:t>
            </a:r>
          </a:p>
        </p:txBody>
      </p: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8C330F83-1509-5C4F-CC36-FBE389CCA2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5829300"/>
            <a:ext cx="872845" cy="9615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"/>
  <p:tag name="ARTICULATE_DESIGN_ID_OFFICE THEME" val="uKVADwKy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c3ef7f-e8b8-4d92-89b3-251881954ba8" xsi:nil="true"/>
    <lcf76f155ced4ddcb4097134ff3c332f xmlns="af1cd44f-c213-4158-ae46-4224729835f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3C39267285FE4ABEAAC30820C37D66" ma:contentTypeVersion="18" ma:contentTypeDescription="Create a new document." ma:contentTypeScope="" ma:versionID="96e9d8cc87c9ccbdff61f2ecbd8cf79a">
  <xsd:schema xmlns:xsd="http://www.w3.org/2001/XMLSchema" xmlns:xs="http://www.w3.org/2001/XMLSchema" xmlns:p="http://schemas.microsoft.com/office/2006/metadata/properties" xmlns:ns2="af1cd44f-c213-4158-ae46-4224729835f4" xmlns:ns3="64c3ef7f-e8b8-4d92-89b3-251881954ba8" targetNamespace="http://schemas.microsoft.com/office/2006/metadata/properties" ma:root="true" ma:fieldsID="f64da304456c491174bbe202d4eb98c2" ns2:_="" ns3:_="">
    <xsd:import namespace="af1cd44f-c213-4158-ae46-4224729835f4"/>
    <xsd:import namespace="64c3ef7f-e8b8-4d92-89b3-251881954b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1cd44f-c213-4158-ae46-4224729835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0bb338e-bc66-44a0-9152-20f6f08275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c3ef7f-e8b8-4d92-89b3-251881954ba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0575077-513f-4b19-b580-bf670954b726}" ma:internalName="TaxCatchAll" ma:showField="CatchAllData" ma:web="64c3ef7f-e8b8-4d92-89b3-251881954b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BC398A-CF20-462F-A2D3-5B8BD10C313C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64c3ef7f-e8b8-4d92-89b3-251881954ba8"/>
    <ds:schemaRef ds:uri="http://schemas.microsoft.com/office/infopath/2007/PartnerControls"/>
    <ds:schemaRef ds:uri="af1cd44f-c213-4158-ae46-4224729835f4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4CE086B-279A-4373-A0D6-69C93AE73B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1cd44f-c213-4158-ae46-4224729835f4"/>
    <ds:schemaRef ds:uri="64c3ef7f-e8b8-4d92-89b3-251881954b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2B03F3-B0DB-491D-A879-09A349BDDD2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4b77578-9773-42d5-8507-251ca2dc2b06}" enabled="0" method="" siteId="{14b77578-9773-42d5-8507-251ca2dc2b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2397</TotalTime>
  <Words>518</Words>
  <Application>Microsoft Office PowerPoint</Application>
  <PresentationFormat>Custom</PresentationFormat>
  <Paragraphs>50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Montserrat SemiBold</vt:lpstr>
      <vt:lpstr>Montserrat Black</vt:lpstr>
      <vt:lpstr>Arial</vt:lpstr>
      <vt:lpstr>Montserrat ExtraBold</vt:lpstr>
      <vt:lpstr>Montserrat</vt:lpstr>
      <vt:lpstr>Office Theme</vt:lpstr>
      <vt:lpstr>Dental Research Dr Jennifer Webster-Cyriaque</vt:lpstr>
      <vt:lpstr>Pre-listening:</vt:lpstr>
      <vt:lpstr>Break the podcast down:  Start – 04.35</vt:lpstr>
      <vt:lpstr>Break the podcast down:  04.45 – end</vt:lpstr>
      <vt:lpstr>Post-listening:</vt:lpstr>
      <vt:lpstr>Learn more about dental research: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FUTURUM Podcast Dental Research </dc:title>
  <dc:subject>Podcast outline with sections for Pre-listening, Break it down, Post-listening, and Learn more.</dc:subject>
  <dc:creator>National Institute of Dental and Craniofacial Research;National Institutes of Health</dc:creator>
  <cp:keywords>National Institute of Dental and Craniofacial Research, NIDCR; National Institutes of Health, NIH; dental researcher; Pathway; Janice Lee; Caroline Shiboski; Niki Moutsopoulos; Azeez Butali; Darnell Kaigler; Ophir Klein; Margherita R.Fontana; Donald L.Chi; Jennifer Webster-Cyriaque; </cp:keywords>
  <cp:lastModifiedBy>Guy Hendrickson</cp:lastModifiedBy>
  <cp:revision>22</cp:revision>
  <dcterms:created xsi:type="dcterms:W3CDTF">2006-08-16T00:00:00Z</dcterms:created>
  <dcterms:modified xsi:type="dcterms:W3CDTF">2024-10-02T17:44:31Z</dcterms:modified>
  <dc:identifier>DAFU7K6HS2U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0x010100C13C39267285FE4ABEAAC30820C37D66</vt:lpwstr>
  </property>
  <property fmtid="{D5CDD505-2E9C-101B-9397-08002B2CF9AE}" pid="3" name="MediaServiceImageTags">
    <vt:lpwstr/>
  </property>
  <property fmtid="{D5CDD505-2E9C-101B-9397-08002B2CF9AE}" pid="4" name="ArticulateGUID">
    <vt:lpwstr>1CB30275-8AFF-47A8-8E4E-274AA582BF71</vt:lpwstr>
  </property>
  <property fmtid="{D5CDD505-2E9C-101B-9397-08002B2CF9AE}" pid="5" name="ArticulatePath">
    <vt:lpwstr>Podcast PPT</vt:lpwstr>
  </property>
</Properties>
</file>